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7" r:id="rId2"/>
    <p:sldId id="319" r:id="rId3"/>
    <p:sldId id="282" r:id="rId4"/>
    <p:sldId id="308" r:id="rId5"/>
    <p:sldId id="307" r:id="rId6"/>
    <p:sldId id="309" r:id="rId7"/>
    <p:sldId id="312" r:id="rId8"/>
    <p:sldId id="313" r:id="rId9"/>
    <p:sldId id="310" r:id="rId10"/>
    <p:sldId id="301" r:id="rId11"/>
    <p:sldId id="302" r:id="rId12"/>
    <p:sldId id="303" r:id="rId13"/>
    <p:sldId id="304" r:id="rId14"/>
    <p:sldId id="305" r:id="rId15"/>
    <p:sldId id="264" r:id="rId16"/>
    <p:sldId id="306" r:id="rId17"/>
    <p:sldId id="267" r:id="rId18"/>
    <p:sldId id="263" r:id="rId19"/>
    <p:sldId id="317" r:id="rId20"/>
    <p:sldId id="318" r:id="rId21"/>
    <p:sldId id="311" r:id="rId22"/>
    <p:sldId id="269" r:id="rId23"/>
    <p:sldId id="285" r:id="rId24"/>
    <p:sldId id="286" r:id="rId25"/>
    <p:sldId id="290" r:id="rId26"/>
    <p:sldId id="287" r:id="rId27"/>
    <p:sldId id="273" r:id="rId28"/>
    <p:sldId id="289" r:id="rId29"/>
    <p:sldId id="271" r:id="rId30"/>
    <p:sldId id="272" r:id="rId31"/>
    <p:sldId id="288" r:id="rId32"/>
    <p:sldId id="274" r:id="rId33"/>
    <p:sldId id="314" r:id="rId34"/>
    <p:sldId id="315" r:id="rId35"/>
    <p:sldId id="295" r:id="rId36"/>
    <p:sldId id="316" r:id="rId37"/>
    <p:sldId id="297" r:id="rId38"/>
    <p:sldId id="280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 autoAdjust="0"/>
    <p:restoredTop sz="56019" autoAdjust="0"/>
  </p:normalViewPr>
  <p:slideViewPr>
    <p:cSldViewPr snapToGrid="0">
      <p:cViewPr varScale="1">
        <p:scale>
          <a:sx n="62" d="100"/>
          <a:sy n="62" d="100"/>
        </p:scale>
        <p:origin x="-1782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6A802-47A9-4E52-868B-24FEC7D50EFD}" type="datetimeFigureOut">
              <a:rPr lang="en-GB" smtClean="0"/>
              <a:t>29/11/2017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98785-A749-4D8A-B0F6-5BBE8919D6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490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1797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err="1" smtClean="0"/>
              <a:t>Rk</a:t>
            </a:r>
            <a:r>
              <a:rPr lang="en-US" sz="1200" i="1" dirty="0" smtClean="0"/>
              <a:t>: Threshold is not the only way to create a mask.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We’ll see other example</a:t>
            </a:r>
            <a:r>
              <a:rPr lang="en-US" sz="1200" i="1" baseline="0" dirty="0" smtClean="0"/>
              <a:t> on day 2 (but for now no need to bring confusion)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err="1" smtClean="0"/>
              <a:t>Rk</a:t>
            </a:r>
            <a:r>
              <a:rPr lang="en-US" sz="1200" i="1" dirty="0" smtClean="0"/>
              <a:t>: Threshold is not the only way to create a mask.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We’ll see other example</a:t>
            </a:r>
            <a:r>
              <a:rPr lang="en-US" sz="1200" i="1" baseline="0" dirty="0" smtClean="0"/>
              <a:t> on day 2 (but for now no need to bring confusion)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Selection is shown</a:t>
            </a:r>
            <a:r>
              <a:rPr lang="en-GB" baseline="0" dirty="0" smtClean="0"/>
              <a:t> in Red in histogram and the image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25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smtClean="0"/>
              <a:t>Mask is one region to one measure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Up to 1 hour:</a:t>
            </a:r>
          </a:p>
          <a:p>
            <a:pPr marL="0" indent="0">
              <a:buFontTx/>
              <a:buNone/>
            </a:pP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="0" u="sng" baseline="0" dirty="0" smtClean="0"/>
              <a:t>Maxima detection</a:t>
            </a:r>
            <a:r>
              <a:rPr lang="en-GB" b="0" baseline="0" dirty="0" smtClean="0"/>
              <a:t> </a:t>
            </a:r>
            <a:r>
              <a:rPr lang="en-GB" b="1" baseline="0" dirty="0" smtClean="0"/>
              <a:t>with spot_detection.tiff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Show how to use maxima finder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Show how to choose the noise parameter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Show the different type of output</a:t>
            </a:r>
          </a:p>
          <a:p>
            <a:pPr marL="0" indent="0">
              <a:buFontTx/>
              <a:buNone/>
            </a:pPr>
            <a:r>
              <a:rPr lang="en-GB" b="0" u="sng" baseline="0" dirty="0" smtClean="0">
                <a:solidFill>
                  <a:srgbClr val="FF0000"/>
                </a:solidFill>
              </a:rPr>
              <a:t>Threshold with </a:t>
            </a:r>
            <a:r>
              <a:rPr lang="en-GB" b="1" u="sng" baseline="0" dirty="0" smtClean="0">
                <a:solidFill>
                  <a:srgbClr val="FF0000"/>
                </a:solidFill>
              </a:rPr>
              <a:t>blobs.tiff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relation object background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Selection of the method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Show the image value when threshold is applied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Show how to create selection from mask</a:t>
            </a:r>
          </a:p>
          <a:p>
            <a:pPr marL="0" indent="0">
              <a:buFontTx/>
              <a:buNone/>
            </a:pPr>
            <a:r>
              <a:rPr lang="en-GB" b="0" u="sng" baseline="0" dirty="0" smtClean="0">
                <a:solidFill>
                  <a:srgbClr val="FF0000"/>
                </a:solidFill>
              </a:rPr>
              <a:t>Region analysis: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Only (8 bit) </a:t>
            </a:r>
            <a:r>
              <a:rPr lang="en-GB" b="0" u="none" baseline="0" dirty="0" err="1" smtClean="0">
                <a:solidFill>
                  <a:srgbClr val="FF0000"/>
                </a:solidFill>
              </a:rPr>
              <a:t>thresholded</a:t>
            </a:r>
            <a:r>
              <a:rPr lang="en-GB" b="0" u="none" baseline="0" dirty="0" smtClean="0">
                <a:solidFill>
                  <a:srgbClr val="FF0000"/>
                </a:solidFill>
              </a:rPr>
              <a:t> images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Remove small region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Link to </a:t>
            </a:r>
            <a:r>
              <a:rPr lang="en-GB" b="0" u="none" baseline="0" dirty="0" err="1" smtClean="0">
                <a:solidFill>
                  <a:srgbClr val="FF0000"/>
                </a:solidFill>
              </a:rPr>
              <a:t>roi</a:t>
            </a:r>
            <a:r>
              <a:rPr lang="en-GB" b="0" u="none" baseline="0" dirty="0" smtClean="0">
                <a:solidFill>
                  <a:srgbClr val="FF0000"/>
                </a:solidFill>
              </a:rPr>
              <a:t>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Link to measure</a:t>
            </a:r>
          </a:p>
          <a:p>
            <a:pPr marL="0" indent="0">
              <a:buFontTx/>
              <a:buNone/>
            </a:pPr>
            <a:endParaRPr lang="en-GB" b="0" u="none" baseline="0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</a:pPr>
            <a:r>
              <a:rPr lang="en-GB" b="0" u="sng" baseline="0" dirty="0" smtClean="0">
                <a:solidFill>
                  <a:srgbClr val="FF0000"/>
                </a:solidFill>
              </a:rPr>
              <a:t>Segmentation workflow</a:t>
            </a:r>
            <a:r>
              <a:rPr lang="en-GB" b="0" u="none" baseline="0" dirty="0" smtClean="0">
                <a:solidFill>
                  <a:srgbClr val="FF0000"/>
                </a:solidFill>
              </a:rPr>
              <a:t>,</a:t>
            </a:r>
          </a:p>
          <a:p>
            <a:pPr marL="0" indent="0">
              <a:buFontTx/>
              <a:buNone/>
            </a:pPr>
            <a:r>
              <a:rPr lang="en-GB" b="0" u="none" baseline="0" dirty="0" smtClean="0">
                <a:solidFill>
                  <a:srgbClr val="FF0000"/>
                </a:solidFill>
              </a:rPr>
              <a:t>introduce use case where standard threshold does not work alone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Image preparation: </a:t>
            </a:r>
            <a:r>
              <a:rPr lang="en-GB" b="1" u="none" baseline="0" dirty="0" err="1" smtClean="0">
                <a:solidFill>
                  <a:srgbClr val="FF0000"/>
                </a:solidFill>
              </a:rPr>
              <a:t>nile</a:t>
            </a:r>
            <a:r>
              <a:rPr lang="en-GB" b="1" u="none" baseline="0" dirty="0" smtClean="0">
                <a:solidFill>
                  <a:srgbClr val="FF0000"/>
                </a:solidFill>
              </a:rPr>
              <a:t> bend.jpeg</a:t>
            </a:r>
            <a:r>
              <a:rPr lang="en-GB" b="0" u="none" baseline="0" dirty="0" smtClean="0">
                <a:solidFill>
                  <a:srgbClr val="FF0000"/>
                </a:solidFill>
              </a:rPr>
              <a:t> (easier to threshold a </a:t>
            </a:r>
            <a:r>
              <a:rPr lang="en-GB" b="0" u="none" baseline="0" dirty="0" err="1" smtClean="0">
                <a:solidFill>
                  <a:srgbClr val="FF0000"/>
                </a:solidFill>
              </a:rPr>
              <a:t>graylevel</a:t>
            </a:r>
            <a:r>
              <a:rPr lang="en-GB" b="0" u="none" baseline="0" dirty="0" smtClean="0">
                <a:solidFill>
                  <a:srgbClr val="FF0000"/>
                </a:solidFill>
              </a:rPr>
              <a:t> image)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Blurring:  find a noisy image (</a:t>
            </a:r>
            <a:r>
              <a:rPr lang="en-GB" b="0" u="none" baseline="0" dirty="0" err="1" smtClean="0">
                <a:solidFill>
                  <a:srgbClr val="FF0000"/>
                </a:solidFill>
              </a:rPr>
              <a:t>nile</a:t>
            </a:r>
            <a:r>
              <a:rPr lang="en-GB" b="0" u="none" baseline="0" dirty="0" smtClean="0">
                <a:solidFill>
                  <a:srgbClr val="FF0000"/>
                </a:solidFill>
              </a:rPr>
              <a:t> bend can do)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b="0" u="none" baseline="0" dirty="0" smtClean="0">
                <a:solidFill>
                  <a:srgbClr val="FF0000"/>
                </a:solidFill>
              </a:rPr>
              <a:t>Subtract background </a:t>
            </a:r>
            <a:r>
              <a:rPr lang="en-GB" b="1" u="none" baseline="0" dirty="0" smtClean="0">
                <a:solidFill>
                  <a:srgbClr val="FF0000"/>
                </a:solidFill>
              </a:rPr>
              <a:t>cell2D_bg.tiff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Fill holes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b="0" u="none" baseline="0" dirty="0" smtClean="0">
                <a:solidFill>
                  <a:srgbClr val="FF0000"/>
                </a:solidFill>
              </a:rPr>
              <a:t>Watershed (example that works and doesn’t)</a:t>
            </a:r>
          </a:p>
          <a:p>
            <a:pPr marL="0" indent="0">
              <a:buFontTx/>
              <a:buNone/>
            </a:pPr>
            <a:endParaRPr lang="en-GB" b="0" u="none" baseline="0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baseline="0" dirty="0" smtClean="0"/>
              <a:t> works if maxima match with object we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Watershed</a:t>
            </a:r>
            <a:r>
              <a:rPr lang="en-US" baseline="0" dirty="0" smtClean="0"/>
              <a:t> works if maxima match with object we 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If we remove the noise and cell texture from the image, only the large scale structure will remain and our hypothesis of one maxima per object has more chance to true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The </a:t>
            </a:r>
            <a:r>
              <a:rPr lang="en-GB" b="1" baseline="0" dirty="0" err="1" smtClean="0"/>
              <a:t>gaussian</a:t>
            </a:r>
            <a:r>
              <a:rPr lang="en-GB" b="1" baseline="0" dirty="0" smtClean="0"/>
              <a:t> filter can be used to remove the small scale details of the image.</a:t>
            </a: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1. Try it and apply the find maxima filter. A </a:t>
            </a:r>
            <a:r>
              <a:rPr lang="en-GB" baseline="0" dirty="0" err="1" smtClean="0"/>
              <a:t>gaussian</a:t>
            </a:r>
            <a:r>
              <a:rPr lang="en-GB" baseline="0" dirty="0" smtClean="0"/>
              <a:t> filter of radius 7 pixel gives good results for further detection.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Note how the result is more robust to change in the noise parameter than earlier.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There are almost no over-detection in the objects. A few maxima are also detected in the background. one can get rid of them based on their intensity.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2. Increase the tolerance till getting rid of the false detection (it might not be perfect but noise=50 gives me good result ;-) 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3. Set the output to “Point selection” and click ok.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4. Measure (press </a:t>
            </a:r>
            <a:r>
              <a:rPr lang="en-GB" baseline="0" dirty="0" err="1" smtClean="0"/>
              <a:t>Ctrl+M</a:t>
            </a:r>
            <a:r>
              <a:rPr lang="en-GB" baseline="0" dirty="0" smtClean="0"/>
              <a:t> key or menu </a:t>
            </a:r>
            <a:r>
              <a:rPr lang="en-GB" baseline="0" dirty="0" err="1" smtClean="0"/>
              <a:t>Analyze</a:t>
            </a:r>
            <a:r>
              <a:rPr lang="en-GB" baseline="0" dirty="0" smtClean="0"/>
              <a:t> measure), note that if the false detection are in the background it is possible to detect them thanks to their low intensity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err="1" smtClean="0"/>
              <a:t>Rk</a:t>
            </a:r>
            <a:r>
              <a:rPr lang="en-GB" baseline="0" dirty="0" smtClean="0"/>
              <a:t>: Normally in a completely automated strategy as much parameter as possible should be chosen automatically.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Rk2: False detection in the background could be detected automatically Next slide propose an approach for that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When does it worth setting up this automated detection?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Not to count 20 cell, it would be faster manually.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If object are quite packed the threshold 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But it you have images with hundreds or thousand of cells it worth.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If the process is too long it is possible to prepare a macro to make all the processing in one click</a:t>
            </a:r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Creating </a:t>
            </a:r>
            <a:r>
              <a:rPr lang="en-GB" b="0" baseline="0" dirty="0" err="1" smtClean="0"/>
              <a:t>roi</a:t>
            </a:r>
            <a:r>
              <a:rPr lang="en-GB" b="0" baseline="0" dirty="0" smtClean="0"/>
              <a:t> is fundamental to analysis but can be tedious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>
                <a:sym typeface="Wingdings" panose="05000000000000000000" pitchFamily="2" charset="2"/>
              </a:rPr>
              <a:t>Automate </a:t>
            </a:r>
            <a:r>
              <a:rPr lang="en-GB" b="0" baseline="0" dirty="0" err="1" smtClean="0">
                <a:sym typeface="Wingdings" panose="05000000000000000000" pitchFamily="2" charset="2"/>
              </a:rPr>
              <a:t>roi</a:t>
            </a:r>
            <a:r>
              <a:rPr lang="en-GB" b="0" baseline="0" dirty="0" smtClean="0">
                <a:sym typeface="Wingdings" panose="05000000000000000000" pitchFamily="2" charset="2"/>
              </a:rPr>
              <a:t> tracing</a:t>
            </a:r>
          </a:p>
          <a:p>
            <a:pPr marL="171450" indent="-171450">
              <a:buFont typeface="Wingdings"/>
              <a:buChar char="è"/>
            </a:pPr>
            <a:r>
              <a:rPr lang="en-GB" b="0" baseline="0" dirty="0" smtClean="0"/>
              <a:t>Faster, Objective, Repeatable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As for manual </a:t>
            </a:r>
            <a:r>
              <a:rPr lang="en-GB" b="0" baseline="0" dirty="0" err="1" smtClean="0"/>
              <a:t>Rois</a:t>
            </a:r>
            <a:r>
              <a:rPr lang="en-GB" b="0" baseline="0" dirty="0" smtClean="0"/>
              <a:t> we would like to detect points, lines and regions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There isn’t one tool for that but many that need to be used together</a:t>
            </a:r>
          </a:p>
          <a:p>
            <a:pPr marL="0" indent="0">
              <a:buFont typeface="Wingdings"/>
              <a:buNone/>
            </a:pPr>
            <a:endParaRPr lang="en-GB" b="0" baseline="0" dirty="0" smtClean="0"/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By the end of the day will be able to count nuclei, measure their area and size, the # of transcripts per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the same pipeline</a:t>
            </a:r>
            <a:r>
              <a:rPr lang="en-GB" baseline="0" dirty="0" smtClean="0"/>
              <a:t> as before but we try to automate the object manual selection</a:t>
            </a:r>
          </a:p>
          <a:p>
            <a:r>
              <a:rPr lang="en-GB" baseline="0" dirty="0" smtClean="0"/>
              <a:t>Interest?</a:t>
            </a:r>
          </a:p>
          <a:p>
            <a:r>
              <a:rPr lang="en-GB" baseline="0" dirty="0" smtClean="0"/>
              <a:t>Quicker (can be discussed)</a:t>
            </a:r>
          </a:p>
          <a:p>
            <a:r>
              <a:rPr lang="en-GB" baseline="0" dirty="0" smtClean="0"/>
              <a:t>More repeatable</a:t>
            </a:r>
          </a:p>
          <a:p>
            <a:r>
              <a:rPr lang="en-GB" baseline="0" dirty="0" smtClean="0"/>
              <a:t>More  Objective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 section will show how to measure automatically the size of all embryo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54990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Duplicate original image before</a:t>
            </a:r>
            <a:r>
              <a:rPr lang="en-GB" baseline="0" dirty="0" smtClean="0"/>
              <a:t> processing to avoid loosing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259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Filter have specific effect on the image that are used to get rid of unwanted characteristics or enhance others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8785-A749-4D8A-B0F6-5BBE8919D6C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370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Not all filter can be explained this way</a:t>
            </a:r>
            <a:r>
              <a:rPr lang="en-US" sz="1200" baseline="0" dirty="0" smtClean="0"/>
              <a:t> but many can (erosion, dilation, convolution, basic local maxima, )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8785-A749-4D8A-B0F6-5BBE8919D6C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370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 smtClean="0"/>
              <a:t>Filter have specific effect on the image that are used to get rid of unwanted characteristics  or enhance good characteristics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98785-A749-4D8A-B0F6-5BBE8919D6C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2370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</a:t>
            </a:r>
            <a:r>
              <a:rPr lang="en-US" baseline="0" dirty="0" smtClean="0"/>
              <a:t> variant, but we stick with the flooding from maxima today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32822-592D-4C79-89E1-071291D7E14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1752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1.5 hours for the 22 slides till there</a:t>
            </a:r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Include demonstration of manual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In the correction show that it is also possible to measure average cell size in a semi manual way (contour the tissue manually)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Quantify: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For us, simplified proxy to describe how it is done and in turn repeat it if necessary</a:t>
            </a:r>
          </a:p>
          <a:p>
            <a:pPr marL="171450" indent="-171450">
              <a:buFont typeface="Arial" charset="0"/>
              <a:buChar char="•"/>
            </a:pPr>
            <a:r>
              <a:rPr lang="en-GB" baseline="0" dirty="0" smtClean="0"/>
              <a:t>The measure definition can be automated on a computer</a:t>
            </a:r>
          </a:p>
          <a:p>
            <a:pPr marL="171450" indent="-171450">
              <a:buFont typeface="Arial" charset="0"/>
              <a:buChar char="•"/>
            </a:pPr>
            <a:endParaRPr lang="en-GB" baseline="0" dirty="0" smtClean="0"/>
          </a:p>
          <a:p>
            <a:pPr marL="171450" indent="-171450">
              <a:buFont typeface="Wingdings"/>
              <a:buChar char="à"/>
            </a:pPr>
            <a:r>
              <a:rPr lang="en-GB" baseline="0" dirty="0" smtClean="0">
                <a:sym typeface="Wingdings" panose="05000000000000000000" pitchFamily="2" charset="2"/>
              </a:rPr>
              <a:t>Explicit measure definition</a:t>
            </a:r>
          </a:p>
          <a:p>
            <a:pPr marL="171450" indent="-171450">
              <a:buFont typeface="Wingdings"/>
              <a:buChar char="à"/>
            </a:pPr>
            <a:r>
              <a:rPr lang="en-GB" baseline="0" dirty="0" err="1" smtClean="0">
                <a:sym typeface="Wingdings" panose="05000000000000000000" pitchFamily="2" charset="2"/>
              </a:rPr>
              <a:t>Repeatible</a:t>
            </a:r>
            <a:r>
              <a:rPr lang="en-GB" baseline="0" dirty="0" smtClean="0">
                <a:sym typeface="Wingdings" panose="05000000000000000000" pitchFamily="2" charset="2"/>
              </a:rPr>
              <a:t>, Sharable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="0" baseline="0" dirty="0" smtClean="0"/>
              <a:t>Creating </a:t>
            </a:r>
            <a:r>
              <a:rPr lang="en-GB" b="0" baseline="0" dirty="0" err="1" smtClean="0"/>
              <a:t>roi</a:t>
            </a:r>
            <a:r>
              <a:rPr lang="en-GB" b="0" baseline="0" dirty="0" smtClean="0"/>
              <a:t> is fundamental to analysis but can be tedious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>
                <a:sym typeface="Wingdings" panose="05000000000000000000" pitchFamily="2" charset="2"/>
              </a:rPr>
              <a:t>Automate </a:t>
            </a:r>
            <a:r>
              <a:rPr lang="en-GB" b="0" baseline="0" dirty="0" err="1" smtClean="0">
                <a:sym typeface="Wingdings" panose="05000000000000000000" pitchFamily="2" charset="2"/>
              </a:rPr>
              <a:t>roi</a:t>
            </a:r>
            <a:r>
              <a:rPr lang="en-GB" b="0" baseline="0" dirty="0" smtClean="0">
                <a:sym typeface="Wingdings" panose="05000000000000000000" pitchFamily="2" charset="2"/>
              </a:rPr>
              <a:t> tracing</a:t>
            </a:r>
          </a:p>
          <a:p>
            <a:pPr marL="171450" indent="-171450">
              <a:buFont typeface="Wingdings"/>
              <a:buChar char="è"/>
            </a:pPr>
            <a:r>
              <a:rPr lang="en-GB" b="0" baseline="0" dirty="0" smtClean="0"/>
              <a:t>Faster, Objective, Repeatable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As for manual </a:t>
            </a:r>
            <a:r>
              <a:rPr lang="en-GB" b="0" baseline="0" dirty="0" err="1" smtClean="0"/>
              <a:t>Rois</a:t>
            </a:r>
            <a:r>
              <a:rPr lang="en-GB" b="0" baseline="0" dirty="0" smtClean="0"/>
              <a:t> we would like to detect points, lines and regions</a:t>
            </a:r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There isn’t one tool for that but many that need to be used together</a:t>
            </a:r>
          </a:p>
          <a:p>
            <a:pPr marL="0" indent="0">
              <a:buFont typeface="Wingdings"/>
              <a:buNone/>
            </a:pPr>
            <a:endParaRPr lang="en-GB" b="0" baseline="0" dirty="0" smtClean="0"/>
          </a:p>
          <a:p>
            <a:pPr marL="0" indent="0">
              <a:buFont typeface="Wingdings"/>
              <a:buNone/>
            </a:pPr>
            <a:r>
              <a:rPr lang="en-GB" b="0" baseline="0" dirty="0" smtClean="0"/>
              <a:t>By the end of the day will be able to count nuclei, measure their area and size, the # of transcripts per nuclei.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Object can’t be separated with a threshold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One only need to count objects or know there position, intensity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err="1" smtClean="0"/>
              <a:t>Rk</a:t>
            </a:r>
            <a:r>
              <a:rPr lang="en-US" sz="1200" i="1" dirty="0" smtClean="0"/>
              <a:t>: Threshold is not the only way to create a mask.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We’ll see other example</a:t>
            </a:r>
            <a:r>
              <a:rPr lang="en-US" sz="1200" i="1" baseline="0" dirty="0" smtClean="0"/>
              <a:t> on day 2 (but for now no need to bring confusion)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err="1" smtClean="0"/>
              <a:t>Rk</a:t>
            </a:r>
            <a:r>
              <a:rPr lang="en-US" sz="1200" i="1" dirty="0" smtClean="0"/>
              <a:t>: Threshold is not the only way to create a mask.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We’ll see other example</a:t>
            </a:r>
            <a:r>
              <a:rPr lang="en-US" sz="1200" i="1" baseline="0" dirty="0" smtClean="0"/>
              <a:t> on day 2 (but for now no need to bring confusion)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baseline="0" dirty="0" smtClean="0"/>
              <a:t>If we remove the noise and cell texture from the image, only the large scale structure will remain and our hypothesis of one maxima per object has more chance to true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The </a:t>
            </a:r>
            <a:r>
              <a:rPr lang="en-GB" b="1" baseline="0" dirty="0" err="1" smtClean="0"/>
              <a:t>gaussian</a:t>
            </a:r>
            <a:r>
              <a:rPr lang="en-GB" b="1" baseline="0" dirty="0" smtClean="0"/>
              <a:t> filter can be used to remove the small scale details of the image.</a:t>
            </a:r>
            <a:endParaRPr lang="en-GB" b="0" baseline="0" dirty="0" smtClean="0"/>
          </a:p>
          <a:p>
            <a:pPr marL="0" indent="0">
              <a:buFontTx/>
              <a:buNone/>
            </a:pPr>
            <a:r>
              <a:rPr lang="en-GB" baseline="0" dirty="0" smtClean="0"/>
              <a:t>1. Try it and apply the find maxima filter. A </a:t>
            </a:r>
            <a:r>
              <a:rPr lang="en-GB" baseline="0" dirty="0" err="1" smtClean="0"/>
              <a:t>gaussian</a:t>
            </a:r>
            <a:r>
              <a:rPr lang="en-GB" baseline="0" dirty="0" smtClean="0"/>
              <a:t> filter of radius 7 pixel gives good results for further detection.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Note how the result is more robust to change in the noise parameter than earlier.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There are almost no over-detection in the objects. A few maxima are also detected in the background. one can get rid of them based on their intensity.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2. Increase the tolerance till getting rid of the false detection (it might not be perfect but noise=50 gives me good result ;-) 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3. Set the output to “Point selection” and click ok.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4. Measure (press </a:t>
            </a:r>
            <a:r>
              <a:rPr lang="en-GB" baseline="0" dirty="0" err="1" smtClean="0"/>
              <a:t>Ctrl+M</a:t>
            </a:r>
            <a:r>
              <a:rPr lang="en-GB" baseline="0" dirty="0" smtClean="0"/>
              <a:t> key or menu </a:t>
            </a:r>
            <a:r>
              <a:rPr lang="en-GB" baseline="0" dirty="0" err="1" smtClean="0"/>
              <a:t>Analyze</a:t>
            </a:r>
            <a:r>
              <a:rPr lang="en-GB" baseline="0" dirty="0" smtClean="0"/>
              <a:t> measure), note that if the false detection are in the background it is possible to detect them thanks to their low intensity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aseline="0" dirty="0" err="1" smtClean="0"/>
              <a:t>Rk</a:t>
            </a:r>
            <a:r>
              <a:rPr lang="en-GB" baseline="0" dirty="0" smtClean="0"/>
              <a:t>: Normally in a completely automated strategy as much parameter as possible should be chosen automatically.</a:t>
            </a:r>
          </a:p>
          <a:p>
            <a:pPr marL="0" indent="0">
              <a:buFontTx/>
              <a:buNone/>
            </a:pPr>
            <a:r>
              <a:rPr lang="en-GB" baseline="0" dirty="0" smtClean="0"/>
              <a:t>Rk2: False detection in the background could be detected automatically Next slide propose an approach for that</a:t>
            </a:r>
          </a:p>
          <a:p>
            <a:pPr marL="0" indent="0">
              <a:buFontTx/>
              <a:buNone/>
            </a:pPr>
            <a:endParaRPr lang="en-GB" baseline="0" dirty="0" smtClean="0"/>
          </a:p>
          <a:p>
            <a:pPr marL="0" indent="0">
              <a:buFontTx/>
              <a:buNone/>
            </a:pPr>
            <a:r>
              <a:rPr lang="en-GB" b="1" baseline="0" dirty="0" smtClean="0"/>
              <a:t>When does it worth setting up this automated detection?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Not to count 20 cell, it would be faster manually.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If object are quite packed the threshold 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But it you have images with hundreds or thousand of cells it worth.</a:t>
            </a:r>
          </a:p>
          <a:p>
            <a:pPr marL="0" indent="0">
              <a:buFontTx/>
              <a:buNone/>
            </a:pPr>
            <a:r>
              <a:rPr lang="en-GB" b="0" baseline="0" dirty="0" smtClean="0"/>
              <a:t>If the process is too long it is possible to prepare a macro to make all the processing in one click</a:t>
            </a:r>
          </a:p>
          <a:p>
            <a:pPr marL="0" indent="0">
              <a:buFontTx/>
              <a:buNone/>
            </a:pP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0CC89-E530-4B61-BE3A-357DEBB747D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58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i="1" dirty="0" err="1" smtClean="0"/>
              <a:t>Rk</a:t>
            </a:r>
            <a:r>
              <a:rPr lang="en-US" sz="1200" i="1" dirty="0" smtClean="0"/>
              <a:t>: Threshold is not the only way to create a mask.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We’ll see other example</a:t>
            </a:r>
            <a:r>
              <a:rPr lang="en-US" sz="1200" i="1" baseline="0" dirty="0" smtClean="0"/>
              <a:t> on day 2 (but for now no need to bring confusion)</a:t>
            </a:r>
            <a:endParaRPr lang="en-US" sz="1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80491-EF80-498B-A447-8945824B14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10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/4.0/legalcode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reativecommons.org/licenses/by-nc/4.0/legalcode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95219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17923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153536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7664" y="620688"/>
            <a:ext cx="7342584" cy="936104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17375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 userDrawn="1"/>
        </p:nvSpPr>
        <p:spPr>
          <a:xfrm>
            <a:off x="1187624" y="2780928"/>
            <a:ext cx="7560840" cy="819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1547664" y="1556792"/>
            <a:ext cx="6984776" cy="86360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Click to edit secondary</a:t>
            </a:r>
            <a:r>
              <a:rPr lang="en-GB" sz="3600" b="1" baseline="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title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47664" y="1484784"/>
            <a:ext cx="5256584" cy="0"/>
          </a:xfrm>
          <a:prstGeom prst="line">
            <a:avLst/>
          </a:prstGeom>
          <a:ln w="571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3" y="3020038"/>
            <a:ext cx="1512167" cy="624986"/>
          </a:xfrm>
          <a:prstGeom prst="rect">
            <a:avLst/>
          </a:prstGeom>
        </p:spPr>
      </p:pic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1547664" y="4077072"/>
            <a:ext cx="6335713" cy="670953"/>
          </a:xfrm>
          <a:solidFill>
            <a:schemeClr val="bg1">
              <a:lumMod val="95000"/>
            </a:schemeClr>
          </a:solidFill>
          <a:ln w="28575">
            <a:noFill/>
          </a:ln>
          <a:effectLst>
            <a:outerShdw blurRad="165100" dist="190500" dir="2700000" algn="ctr" rotWithShape="0">
              <a:srgbClr val="000000">
                <a:alpha val="15000"/>
              </a:srgbClr>
            </a:outerShdw>
          </a:effectLst>
        </p:spPr>
        <p:txBody>
          <a:bodyPr wrap="square" rtlCol="0">
            <a:spAutoFit/>
          </a:bodyPr>
          <a:lstStyle>
            <a:lvl1pPr marL="0" indent="0">
              <a:buNone/>
              <a:defRPr lang="en-US" sz="1600" b="1" smtClean="0"/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marL="0" lvl="0" defTabSz="914400"/>
            <a:r>
              <a:rPr lang="en-US" dirty="0" smtClean="0"/>
              <a:t>Click to edit Master text styles</a:t>
            </a:r>
          </a:p>
          <a:p>
            <a:pPr marL="457200" lvl="1" defTabSz="914400"/>
            <a:r>
              <a:rPr lang="en-US" dirty="0" smtClean="0"/>
              <a:t>Second level</a:t>
            </a:r>
          </a:p>
        </p:txBody>
      </p:sp>
      <p:pic>
        <p:nvPicPr>
          <p:cNvPr id="8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1926554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11437278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81163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407627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0301890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030189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030189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030189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260470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399802"/>
            <a:ext cx="6563072" cy="652934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7375E"/>
                </a:solidFill>
              </a:defRPr>
            </a:lvl1pPr>
            <a:lvl2pPr>
              <a:defRPr>
                <a:solidFill>
                  <a:srgbClr val="17375E"/>
                </a:solidFill>
              </a:defRPr>
            </a:lvl2pPr>
            <a:lvl3pPr>
              <a:defRPr>
                <a:solidFill>
                  <a:srgbClr val="17375E"/>
                </a:solidFill>
              </a:defRPr>
            </a:lvl3pPr>
            <a:lvl4pPr>
              <a:defRPr>
                <a:solidFill>
                  <a:srgbClr val="17375E"/>
                </a:solidFill>
              </a:defRPr>
            </a:lvl4pPr>
            <a:lvl5pPr>
              <a:defRPr>
                <a:solidFill>
                  <a:srgbClr val="17375E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 hasCustomPrompt="1"/>
          </p:nvPr>
        </p:nvSpPr>
        <p:spPr>
          <a:xfrm>
            <a:off x="2123728" y="23022"/>
            <a:ext cx="6552728" cy="475253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Chapter</a:t>
            </a:r>
            <a:endParaRPr lang="en-US" dirty="0"/>
          </a:p>
        </p:txBody>
      </p:sp>
      <p:pic>
        <p:nvPicPr>
          <p:cNvPr id="9" name="Picture 8" descr="CBG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0" y="646538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7574B4E-986D-D846-ADEC-7DA61822F942}" type="slidenum">
              <a:rPr lang="en-US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https://mirrors.creativecommons.org/presskit/buttons/88x31/png/by-nc.eu.png">
            <a:hlinkClick r:id="rId3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607890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365689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77561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694248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92537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5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37369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20325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2" descr="https://mirrors.creativecommons.org/presskit/buttons/88x31/png/by-nc.eu.png">
            <a:hlinkClick r:id="rId2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101471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hyperlink" Target="https://creativecommons.org/licenses/by-nc/4.0/legalcode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ED2C9-52C0-40C1-9D4F-33FAFCEB9316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2" descr="https://mirrors.creativecommons.org/presskit/buttons/88x31/png/by-nc.eu.png">
            <a:hlinkClick r:id="rId22"/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557" y="0"/>
            <a:ext cx="889443" cy="3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371520" y="254903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600" dirty="0" smtClean="0"/>
              <a:t>Author:</a:t>
            </a:r>
            <a:r>
              <a:rPr lang="en-GB" sz="600" baseline="0" dirty="0" smtClean="0"/>
              <a:t> MPI-CBG SCF</a:t>
            </a:r>
          </a:p>
          <a:p>
            <a:pPr algn="r"/>
            <a:r>
              <a:rPr lang="en-GB" sz="600" baseline="0" dirty="0" smtClean="0"/>
              <a:t>License CC BY-NC</a:t>
            </a:r>
          </a:p>
        </p:txBody>
      </p:sp>
    </p:spTree>
    <p:extLst>
      <p:ext uri="{BB962C8B-B14F-4D97-AF65-F5344CB8AC3E}">
        <p14:creationId xmlns:p14="http://schemas.microsoft.com/office/powerpoint/2010/main" val="329978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4.wdp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3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png"/><Relationship Id="rId5" Type="http://schemas.openxmlformats.org/officeDocument/2006/relationships/image" Target="../media/image70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microsoft.com/office/2007/relationships/hdphoto" Target="../media/hdphoto5.wdp"/><Relationship Id="rId9" Type="http://schemas.openxmlformats.org/officeDocument/2006/relationships/image" Target="../media/image10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.png"/><Relationship Id="rId7" Type="http://schemas.openxmlformats.org/officeDocument/2006/relationships/image" Target="../media/image60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07.png"/><Relationship Id="rId5" Type="http://schemas.openxmlformats.org/officeDocument/2006/relationships/image" Target="../media/image105.png"/><Relationship Id="rId10" Type="http://schemas.openxmlformats.org/officeDocument/2006/relationships/image" Target="../media/image63.png"/><Relationship Id="rId4" Type="http://schemas.openxmlformats.org/officeDocument/2006/relationships/image" Target="../media/image104.png"/><Relationship Id="rId9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Introduction to image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Segmentation 1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400271" y="2852936"/>
            <a:ext cx="5000228" cy="990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Robert </a:t>
            </a:r>
            <a:r>
              <a:rPr lang="en-US" dirty="0" err="1" smtClean="0"/>
              <a:t>Haase</a:t>
            </a:r>
            <a:r>
              <a:rPr lang="en-US" dirty="0" smtClean="0"/>
              <a:t>, </a:t>
            </a:r>
            <a:r>
              <a:rPr lang="en-US" dirty="0" err="1" smtClean="0"/>
              <a:t>HongKee</a:t>
            </a:r>
            <a:r>
              <a:rPr lang="en-US" dirty="0" smtClean="0"/>
              <a:t> Moon, Benoit </a:t>
            </a:r>
            <a:r>
              <a:rPr lang="en-US" dirty="0" err="1" smtClean="0"/>
              <a:t>Lombardot</a:t>
            </a:r>
            <a:endParaRPr lang="en-US" dirty="0" smtClean="0"/>
          </a:p>
          <a:p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MPI-CBG, Scientific Computing Facility</a:t>
            </a:r>
          </a:p>
          <a:p>
            <a:r>
              <a:rPr lang="en-US" dirty="0" smtClean="0"/>
              <a:t>October 23</a:t>
            </a:r>
            <a:r>
              <a:rPr lang="en-US" baseline="30000" dirty="0" smtClean="0"/>
              <a:t>rd </a:t>
            </a:r>
            <a:r>
              <a:rPr lang="en-US" dirty="0" smtClean="0"/>
              <a:t>- 25</a:t>
            </a:r>
            <a:r>
              <a:rPr lang="en-US" baseline="30000" dirty="0" smtClean="0"/>
              <a:t>th</a:t>
            </a:r>
            <a:r>
              <a:rPr lang="en-US" dirty="0" smtClean="0"/>
              <a:t> 2017</a:t>
            </a:r>
          </a:p>
          <a:p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4"/>
          </p:nvPr>
        </p:nvSpPr>
        <p:spPr>
          <a:xfrm>
            <a:off x="1524000" y="4267200"/>
            <a:ext cx="6335713" cy="1224951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Section goals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Introduce the concept of thresholding, mask and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Using Image threshold, particle analyzer and maxima finder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Get Started with Image and Mask Filters</a:t>
            </a:r>
          </a:p>
        </p:txBody>
      </p:sp>
    </p:spTree>
    <p:extLst>
      <p:ext uri="{BB962C8B-B14F-4D97-AF65-F5344CB8AC3E}">
        <p14:creationId xmlns:p14="http://schemas.microsoft.com/office/powerpoint/2010/main" val="16911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6" t="12526" r="39670" b="4039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1514175" y="2151727"/>
            <a:ext cx="6115650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8000" b="1" dirty="0" smtClean="0">
                <a:solidFill>
                  <a:schemeClr val="bg1"/>
                </a:solidFill>
              </a:rPr>
              <a:t>Region</a:t>
            </a:r>
          </a:p>
          <a:p>
            <a:pPr algn="ctr"/>
            <a:r>
              <a:rPr lang="en-GB" sz="8000" b="1" dirty="0" smtClean="0">
                <a:solidFill>
                  <a:schemeClr val="bg1"/>
                </a:solidFill>
              </a:rPr>
              <a:t>Segmentation</a:t>
            </a:r>
            <a:endParaRPr lang="en-GB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10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/>
              <a:t>T</a:t>
            </a:r>
            <a:r>
              <a:rPr lang="en-US" b="1" dirty="0" smtClean="0"/>
              <a:t>hresholding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00" y="1123890"/>
            <a:ext cx="716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Thresholding consist in selecting region above a given altitude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94" y="2562755"/>
            <a:ext cx="4396806" cy="359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4"/>
          <p:cNvSpPr/>
          <p:nvPr/>
        </p:nvSpPr>
        <p:spPr>
          <a:xfrm>
            <a:off x="2413591" y="3646967"/>
            <a:ext cx="4444409" cy="1180214"/>
          </a:xfrm>
          <a:custGeom>
            <a:avLst/>
            <a:gdLst>
              <a:gd name="connsiteX0" fmla="*/ 0 w 4444409"/>
              <a:gd name="connsiteY0" fmla="*/ 1127052 h 1180214"/>
              <a:gd name="connsiteX1" fmla="*/ 4423144 w 4444409"/>
              <a:gd name="connsiteY1" fmla="*/ 1180214 h 1180214"/>
              <a:gd name="connsiteX2" fmla="*/ 4444409 w 4444409"/>
              <a:gd name="connsiteY2" fmla="*/ 499731 h 1180214"/>
              <a:gd name="connsiteX3" fmla="*/ 4412511 w 4444409"/>
              <a:gd name="connsiteY3" fmla="*/ 478466 h 1180214"/>
              <a:gd name="connsiteX4" fmla="*/ 4284921 w 4444409"/>
              <a:gd name="connsiteY4" fmla="*/ 520996 h 1180214"/>
              <a:gd name="connsiteX5" fmla="*/ 4082902 w 4444409"/>
              <a:gd name="connsiteY5" fmla="*/ 563526 h 1180214"/>
              <a:gd name="connsiteX6" fmla="*/ 3912781 w 4444409"/>
              <a:gd name="connsiteY6" fmla="*/ 510363 h 1180214"/>
              <a:gd name="connsiteX7" fmla="*/ 3668232 w 4444409"/>
              <a:gd name="connsiteY7" fmla="*/ 520996 h 1180214"/>
              <a:gd name="connsiteX8" fmla="*/ 3498111 w 4444409"/>
              <a:gd name="connsiteY8" fmla="*/ 574159 h 1180214"/>
              <a:gd name="connsiteX9" fmla="*/ 3402418 w 4444409"/>
              <a:gd name="connsiteY9" fmla="*/ 499731 h 1180214"/>
              <a:gd name="connsiteX10" fmla="*/ 3125972 w 4444409"/>
              <a:gd name="connsiteY10" fmla="*/ 489098 h 1180214"/>
              <a:gd name="connsiteX11" fmla="*/ 3051544 w 4444409"/>
              <a:gd name="connsiteY11" fmla="*/ 393405 h 1180214"/>
              <a:gd name="connsiteX12" fmla="*/ 2913321 w 4444409"/>
              <a:gd name="connsiteY12" fmla="*/ 446568 h 1180214"/>
              <a:gd name="connsiteX13" fmla="*/ 2838893 w 4444409"/>
              <a:gd name="connsiteY13" fmla="*/ 425303 h 1180214"/>
              <a:gd name="connsiteX14" fmla="*/ 2764465 w 4444409"/>
              <a:gd name="connsiteY14" fmla="*/ 499731 h 1180214"/>
              <a:gd name="connsiteX15" fmla="*/ 2583711 w 4444409"/>
              <a:gd name="connsiteY15" fmla="*/ 457200 h 1180214"/>
              <a:gd name="connsiteX16" fmla="*/ 2392325 w 4444409"/>
              <a:gd name="connsiteY16" fmla="*/ 574159 h 1180214"/>
              <a:gd name="connsiteX17" fmla="*/ 2052084 w 4444409"/>
              <a:gd name="connsiteY17" fmla="*/ 552893 h 1180214"/>
              <a:gd name="connsiteX18" fmla="*/ 1924493 w 4444409"/>
              <a:gd name="connsiteY18" fmla="*/ 574159 h 1180214"/>
              <a:gd name="connsiteX19" fmla="*/ 1477925 w 4444409"/>
              <a:gd name="connsiteY19" fmla="*/ 457200 h 1180214"/>
              <a:gd name="connsiteX20" fmla="*/ 1350335 w 4444409"/>
              <a:gd name="connsiteY20" fmla="*/ 499731 h 1180214"/>
              <a:gd name="connsiteX21" fmla="*/ 1254642 w 4444409"/>
              <a:gd name="connsiteY21" fmla="*/ 414670 h 1180214"/>
              <a:gd name="connsiteX22" fmla="*/ 1201479 w 4444409"/>
              <a:gd name="connsiteY22" fmla="*/ 372140 h 1180214"/>
              <a:gd name="connsiteX23" fmla="*/ 1116418 w 4444409"/>
              <a:gd name="connsiteY23" fmla="*/ 265814 h 1180214"/>
              <a:gd name="connsiteX24" fmla="*/ 1052623 w 4444409"/>
              <a:gd name="connsiteY24" fmla="*/ 297712 h 1180214"/>
              <a:gd name="connsiteX25" fmla="*/ 1020725 w 4444409"/>
              <a:gd name="connsiteY25" fmla="*/ 372140 h 1180214"/>
              <a:gd name="connsiteX26" fmla="*/ 691116 w 4444409"/>
              <a:gd name="connsiteY26" fmla="*/ 159489 h 1180214"/>
              <a:gd name="connsiteX27" fmla="*/ 637953 w 4444409"/>
              <a:gd name="connsiteY27" fmla="*/ 0 h 1180214"/>
              <a:gd name="connsiteX28" fmla="*/ 552893 w 4444409"/>
              <a:gd name="connsiteY28" fmla="*/ 21266 h 1180214"/>
              <a:gd name="connsiteX29" fmla="*/ 457200 w 4444409"/>
              <a:gd name="connsiteY29" fmla="*/ 127591 h 1180214"/>
              <a:gd name="connsiteX30" fmla="*/ 233916 w 4444409"/>
              <a:gd name="connsiteY30" fmla="*/ 159489 h 1180214"/>
              <a:gd name="connsiteX31" fmla="*/ 10632 w 4444409"/>
              <a:gd name="connsiteY31" fmla="*/ 350875 h 1180214"/>
              <a:gd name="connsiteX0" fmla="*/ 10633 w 4455042"/>
              <a:gd name="connsiteY0" fmla="*/ 1127052 h 1180214"/>
              <a:gd name="connsiteX1" fmla="*/ 4433777 w 4455042"/>
              <a:gd name="connsiteY1" fmla="*/ 1180214 h 1180214"/>
              <a:gd name="connsiteX2" fmla="*/ 4455042 w 4455042"/>
              <a:gd name="connsiteY2" fmla="*/ 499731 h 1180214"/>
              <a:gd name="connsiteX3" fmla="*/ 4423144 w 4455042"/>
              <a:gd name="connsiteY3" fmla="*/ 478466 h 1180214"/>
              <a:gd name="connsiteX4" fmla="*/ 4295554 w 4455042"/>
              <a:gd name="connsiteY4" fmla="*/ 520996 h 1180214"/>
              <a:gd name="connsiteX5" fmla="*/ 4093535 w 4455042"/>
              <a:gd name="connsiteY5" fmla="*/ 563526 h 1180214"/>
              <a:gd name="connsiteX6" fmla="*/ 3923414 w 4455042"/>
              <a:gd name="connsiteY6" fmla="*/ 510363 h 1180214"/>
              <a:gd name="connsiteX7" fmla="*/ 3678865 w 4455042"/>
              <a:gd name="connsiteY7" fmla="*/ 520996 h 1180214"/>
              <a:gd name="connsiteX8" fmla="*/ 3508744 w 4455042"/>
              <a:gd name="connsiteY8" fmla="*/ 574159 h 1180214"/>
              <a:gd name="connsiteX9" fmla="*/ 3413051 w 4455042"/>
              <a:gd name="connsiteY9" fmla="*/ 499731 h 1180214"/>
              <a:gd name="connsiteX10" fmla="*/ 3136605 w 4455042"/>
              <a:gd name="connsiteY10" fmla="*/ 489098 h 1180214"/>
              <a:gd name="connsiteX11" fmla="*/ 3062177 w 4455042"/>
              <a:gd name="connsiteY11" fmla="*/ 393405 h 1180214"/>
              <a:gd name="connsiteX12" fmla="*/ 2923954 w 4455042"/>
              <a:gd name="connsiteY12" fmla="*/ 446568 h 1180214"/>
              <a:gd name="connsiteX13" fmla="*/ 2849526 w 4455042"/>
              <a:gd name="connsiteY13" fmla="*/ 425303 h 1180214"/>
              <a:gd name="connsiteX14" fmla="*/ 2775098 w 4455042"/>
              <a:gd name="connsiteY14" fmla="*/ 499731 h 1180214"/>
              <a:gd name="connsiteX15" fmla="*/ 2594344 w 4455042"/>
              <a:gd name="connsiteY15" fmla="*/ 457200 h 1180214"/>
              <a:gd name="connsiteX16" fmla="*/ 2402958 w 4455042"/>
              <a:gd name="connsiteY16" fmla="*/ 574159 h 1180214"/>
              <a:gd name="connsiteX17" fmla="*/ 2062717 w 4455042"/>
              <a:gd name="connsiteY17" fmla="*/ 552893 h 1180214"/>
              <a:gd name="connsiteX18" fmla="*/ 1935126 w 4455042"/>
              <a:gd name="connsiteY18" fmla="*/ 574159 h 1180214"/>
              <a:gd name="connsiteX19" fmla="*/ 1488558 w 4455042"/>
              <a:gd name="connsiteY19" fmla="*/ 457200 h 1180214"/>
              <a:gd name="connsiteX20" fmla="*/ 1360968 w 4455042"/>
              <a:gd name="connsiteY20" fmla="*/ 499731 h 1180214"/>
              <a:gd name="connsiteX21" fmla="*/ 1265275 w 4455042"/>
              <a:gd name="connsiteY21" fmla="*/ 414670 h 1180214"/>
              <a:gd name="connsiteX22" fmla="*/ 1212112 w 4455042"/>
              <a:gd name="connsiteY22" fmla="*/ 372140 h 1180214"/>
              <a:gd name="connsiteX23" fmla="*/ 1127051 w 4455042"/>
              <a:gd name="connsiteY23" fmla="*/ 265814 h 1180214"/>
              <a:gd name="connsiteX24" fmla="*/ 1063256 w 4455042"/>
              <a:gd name="connsiteY24" fmla="*/ 297712 h 1180214"/>
              <a:gd name="connsiteX25" fmla="*/ 1031358 w 4455042"/>
              <a:gd name="connsiteY25" fmla="*/ 372140 h 1180214"/>
              <a:gd name="connsiteX26" fmla="*/ 701749 w 4455042"/>
              <a:gd name="connsiteY26" fmla="*/ 159489 h 1180214"/>
              <a:gd name="connsiteX27" fmla="*/ 648586 w 4455042"/>
              <a:gd name="connsiteY27" fmla="*/ 0 h 1180214"/>
              <a:gd name="connsiteX28" fmla="*/ 563526 w 4455042"/>
              <a:gd name="connsiteY28" fmla="*/ 21266 h 1180214"/>
              <a:gd name="connsiteX29" fmla="*/ 467833 w 4455042"/>
              <a:gd name="connsiteY29" fmla="*/ 127591 h 1180214"/>
              <a:gd name="connsiteX30" fmla="*/ 244549 w 4455042"/>
              <a:gd name="connsiteY30" fmla="*/ 159489 h 1180214"/>
              <a:gd name="connsiteX31" fmla="*/ 0 w 4455042"/>
              <a:gd name="connsiteY31" fmla="*/ 1158949 h 1180214"/>
              <a:gd name="connsiteX0" fmla="*/ 10633 w 4455042"/>
              <a:gd name="connsiteY0" fmla="*/ 1127052 h 1180214"/>
              <a:gd name="connsiteX1" fmla="*/ 4433777 w 4455042"/>
              <a:gd name="connsiteY1" fmla="*/ 1180214 h 1180214"/>
              <a:gd name="connsiteX2" fmla="*/ 4455042 w 4455042"/>
              <a:gd name="connsiteY2" fmla="*/ 499731 h 1180214"/>
              <a:gd name="connsiteX3" fmla="*/ 4423144 w 4455042"/>
              <a:gd name="connsiteY3" fmla="*/ 478466 h 1180214"/>
              <a:gd name="connsiteX4" fmla="*/ 4295554 w 4455042"/>
              <a:gd name="connsiteY4" fmla="*/ 520996 h 1180214"/>
              <a:gd name="connsiteX5" fmla="*/ 4093535 w 4455042"/>
              <a:gd name="connsiteY5" fmla="*/ 563526 h 1180214"/>
              <a:gd name="connsiteX6" fmla="*/ 3923414 w 4455042"/>
              <a:gd name="connsiteY6" fmla="*/ 510363 h 1180214"/>
              <a:gd name="connsiteX7" fmla="*/ 3678865 w 4455042"/>
              <a:gd name="connsiteY7" fmla="*/ 520996 h 1180214"/>
              <a:gd name="connsiteX8" fmla="*/ 3508744 w 4455042"/>
              <a:gd name="connsiteY8" fmla="*/ 574159 h 1180214"/>
              <a:gd name="connsiteX9" fmla="*/ 3413051 w 4455042"/>
              <a:gd name="connsiteY9" fmla="*/ 499731 h 1180214"/>
              <a:gd name="connsiteX10" fmla="*/ 3136605 w 4455042"/>
              <a:gd name="connsiteY10" fmla="*/ 489098 h 1180214"/>
              <a:gd name="connsiteX11" fmla="*/ 3062177 w 4455042"/>
              <a:gd name="connsiteY11" fmla="*/ 393405 h 1180214"/>
              <a:gd name="connsiteX12" fmla="*/ 2923954 w 4455042"/>
              <a:gd name="connsiteY12" fmla="*/ 446568 h 1180214"/>
              <a:gd name="connsiteX13" fmla="*/ 2849526 w 4455042"/>
              <a:gd name="connsiteY13" fmla="*/ 425303 h 1180214"/>
              <a:gd name="connsiteX14" fmla="*/ 2775098 w 4455042"/>
              <a:gd name="connsiteY14" fmla="*/ 499731 h 1180214"/>
              <a:gd name="connsiteX15" fmla="*/ 2594344 w 4455042"/>
              <a:gd name="connsiteY15" fmla="*/ 457200 h 1180214"/>
              <a:gd name="connsiteX16" fmla="*/ 2402958 w 4455042"/>
              <a:gd name="connsiteY16" fmla="*/ 574159 h 1180214"/>
              <a:gd name="connsiteX17" fmla="*/ 2062717 w 4455042"/>
              <a:gd name="connsiteY17" fmla="*/ 552893 h 1180214"/>
              <a:gd name="connsiteX18" fmla="*/ 1935126 w 4455042"/>
              <a:gd name="connsiteY18" fmla="*/ 574159 h 1180214"/>
              <a:gd name="connsiteX19" fmla="*/ 1488558 w 4455042"/>
              <a:gd name="connsiteY19" fmla="*/ 457200 h 1180214"/>
              <a:gd name="connsiteX20" fmla="*/ 1360968 w 4455042"/>
              <a:gd name="connsiteY20" fmla="*/ 499731 h 1180214"/>
              <a:gd name="connsiteX21" fmla="*/ 1265275 w 4455042"/>
              <a:gd name="connsiteY21" fmla="*/ 414670 h 1180214"/>
              <a:gd name="connsiteX22" fmla="*/ 1212112 w 4455042"/>
              <a:gd name="connsiteY22" fmla="*/ 372140 h 1180214"/>
              <a:gd name="connsiteX23" fmla="*/ 1127051 w 4455042"/>
              <a:gd name="connsiteY23" fmla="*/ 265814 h 1180214"/>
              <a:gd name="connsiteX24" fmla="*/ 1063256 w 4455042"/>
              <a:gd name="connsiteY24" fmla="*/ 297712 h 1180214"/>
              <a:gd name="connsiteX25" fmla="*/ 1031358 w 4455042"/>
              <a:gd name="connsiteY25" fmla="*/ 372140 h 1180214"/>
              <a:gd name="connsiteX26" fmla="*/ 701749 w 4455042"/>
              <a:gd name="connsiteY26" fmla="*/ 159489 h 1180214"/>
              <a:gd name="connsiteX27" fmla="*/ 648586 w 4455042"/>
              <a:gd name="connsiteY27" fmla="*/ 0 h 1180214"/>
              <a:gd name="connsiteX28" fmla="*/ 563526 w 4455042"/>
              <a:gd name="connsiteY28" fmla="*/ 21266 h 1180214"/>
              <a:gd name="connsiteX29" fmla="*/ 467833 w 4455042"/>
              <a:gd name="connsiteY29" fmla="*/ 127591 h 1180214"/>
              <a:gd name="connsiteX30" fmla="*/ 53162 w 4455042"/>
              <a:gd name="connsiteY30" fmla="*/ 340243 h 1180214"/>
              <a:gd name="connsiteX31" fmla="*/ 0 w 4455042"/>
              <a:gd name="connsiteY31" fmla="*/ 1158949 h 1180214"/>
              <a:gd name="connsiteX0" fmla="*/ 10633 w 4455042"/>
              <a:gd name="connsiteY0" fmla="*/ 1127052 h 1180214"/>
              <a:gd name="connsiteX1" fmla="*/ 4433777 w 4455042"/>
              <a:gd name="connsiteY1" fmla="*/ 1180214 h 1180214"/>
              <a:gd name="connsiteX2" fmla="*/ 4455042 w 4455042"/>
              <a:gd name="connsiteY2" fmla="*/ 499731 h 1180214"/>
              <a:gd name="connsiteX3" fmla="*/ 4423144 w 4455042"/>
              <a:gd name="connsiteY3" fmla="*/ 478466 h 1180214"/>
              <a:gd name="connsiteX4" fmla="*/ 4295554 w 4455042"/>
              <a:gd name="connsiteY4" fmla="*/ 520996 h 1180214"/>
              <a:gd name="connsiteX5" fmla="*/ 4093535 w 4455042"/>
              <a:gd name="connsiteY5" fmla="*/ 563526 h 1180214"/>
              <a:gd name="connsiteX6" fmla="*/ 3923414 w 4455042"/>
              <a:gd name="connsiteY6" fmla="*/ 510363 h 1180214"/>
              <a:gd name="connsiteX7" fmla="*/ 3678865 w 4455042"/>
              <a:gd name="connsiteY7" fmla="*/ 520996 h 1180214"/>
              <a:gd name="connsiteX8" fmla="*/ 3508744 w 4455042"/>
              <a:gd name="connsiteY8" fmla="*/ 574159 h 1180214"/>
              <a:gd name="connsiteX9" fmla="*/ 3413051 w 4455042"/>
              <a:gd name="connsiteY9" fmla="*/ 499731 h 1180214"/>
              <a:gd name="connsiteX10" fmla="*/ 3136605 w 4455042"/>
              <a:gd name="connsiteY10" fmla="*/ 489098 h 1180214"/>
              <a:gd name="connsiteX11" fmla="*/ 3062177 w 4455042"/>
              <a:gd name="connsiteY11" fmla="*/ 393405 h 1180214"/>
              <a:gd name="connsiteX12" fmla="*/ 2923954 w 4455042"/>
              <a:gd name="connsiteY12" fmla="*/ 446568 h 1180214"/>
              <a:gd name="connsiteX13" fmla="*/ 2849526 w 4455042"/>
              <a:gd name="connsiteY13" fmla="*/ 425303 h 1180214"/>
              <a:gd name="connsiteX14" fmla="*/ 2775098 w 4455042"/>
              <a:gd name="connsiteY14" fmla="*/ 499731 h 1180214"/>
              <a:gd name="connsiteX15" fmla="*/ 2594344 w 4455042"/>
              <a:gd name="connsiteY15" fmla="*/ 457200 h 1180214"/>
              <a:gd name="connsiteX16" fmla="*/ 2402958 w 4455042"/>
              <a:gd name="connsiteY16" fmla="*/ 574159 h 1180214"/>
              <a:gd name="connsiteX17" fmla="*/ 2062717 w 4455042"/>
              <a:gd name="connsiteY17" fmla="*/ 552893 h 1180214"/>
              <a:gd name="connsiteX18" fmla="*/ 1935126 w 4455042"/>
              <a:gd name="connsiteY18" fmla="*/ 574159 h 1180214"/>
              <a:gd name="connsiteX19" fmla="*/ 1488558 w 4455042"/>
              <a:gd name="connsiteY19" fmla="*/ 457200 h 1180214"/>
              <a:gd name="connsiteX20" fmla="*/ 1360968 w 4455042"/>
              <a:gd name="connsiteY20" fmla="*/ 499731 h 1180214"/>
              <a:gd name="connsiteX21" fmla="*/ 1265275 w 4455042"/>
              <a:gd name="connsiteY21" fmla="*/ 414670 h 1180214"/>
              <a:gd name="connsiteX22" fmla="*/ 1212112 w 4455042"/>
              <a:gd name="connsiteY22" fmla="*/ 372140 h 1180214"/>
              <a:gd name="connsiteX23" fmla="*/ 1127051 w 4455042"/>
              <a:gd name="connsiteY23" fmla="*/ 265814 h 1180214"/>
              <a:gd name="connsiteX24" fmla="*/ 1063256 w 4455042"/>
              <a:gd name="connsiteY24" fmla="*/ 297712 h 1180214"/>
              <a:gd name="connsiteX25" fmla="*/ 1031358 w 4455042"/>
              <a:gd name="connsiteY25" fmla="*/ 372140 h 1180214"/>
              <a:gd name="connsiteX26" fmla="*/ 701749 w 4455042"/>
              <a:gd name="connsiteY26" fmla="*/ 159489 h 1180214"/>
              <a:gd name="connsiteX27" fmla="*/ 648586 w 4455042"/>
              <a:gd name="connsiteY27" fmla="*/ 0 h 1180214"/>
              <a:gd name="connsiteX28" fmla="*/ 563526 w 4455042"/>
              <a:gd name="connsiteY28" fmla="*/ 21266 h 1180214"/>
              <a:gd name="connsiteX29" fmla="*/ 287079 w 4455042"/>
              <a:gd name="connsiteY29" fmla="*/ 148856 h 1180214"/>
              <a:gd name="connsiteX30" fmla="*/ 53162 w 4455042"/>
              <a:gd name="connsiteY30" fmla="*/ 340243 h 1180214"/>
              <a:gd name="connsiteX31" fmla="*/ 0 w 4455042"/>
              <a:gd name="connsiteY31" fmla="*/ 1158949 h 1180214"/>
              <a:gd name="connsiteX0" fmla="*/ 10633 w 4455042"/>
              <a:gd name="connsiteY0" fmla="*/ 1127052 h 1180214"/>
              <a:gd name="connsiteX1" fmla="*/ 4433777 w 4455042"/>
              <a:gd name="connsiteY1" fmla="*/ 1180214 h 1180214"/>
              <a:gd name="connsiteX2" fmla="*/ 4455042 w 4455042"/>
              <a:gd name="connsiteY2" fmla="*/ 499731 h 1180214"/>
              <a:gd name="connsiteX3" fmla="*/ 4423144 w 4455042"/>
              <a:gd name="connsiteY3" fmla="*/ 478466 h 1180214"/>
              <a:gd name="connsiteX4" fmla="*/ 4295554 w 4455042"/>
              <a:gd name="connsiteY4" fmla="*/ 520996 h 1180214"/>
              <a:gd name="connsiteX5" fmla="*/ 4093535 w 4455042"/>
              <a:gd name="connsiteY5" fmla="*/ 563526 h 1180214"/>
              <a:gd name="connsiteX6" fmla="*/ 3923414 w 4455042"/>
              <a:gd name="connsiteY6" fmla="*/ 510363 h 1180214"/>
              <a:gd name="connsiteX7" fmla="*/ 3678865 w 4455042"/>
              <a:gd name="connsiteY7" fmla="*/ 520996 h 1180214"/>
              <a:gd name="connsiteX8" fmla="*/ 3508744 w 4455042"/>
              <a:gd name="connsiteY8" fmla="*/ 574159 h 1180214"/>
              <a:gd name="connsiteX9" fmla="*/ 3413051 w 4455042"/>
              <a:gd name="connsiteY9" fmla="*/ 499731 h 1180214"/>
              <a:gd name="connsiteX10" fmla="*/ 3136605 w 4455042"/>
              <a:gd name="connsiteY10" fmla="*/ 489098 h 1180214"/>
              <a:gd name="connsiteX11" fmla="*/ 3062177 w 4455042"/>
              <a:gd name="connsiteY11" fmla="*/ 393405 h 1180214"/>
              <a:gd name="connsiteX12" fmla="*/ 2923954 w 4455042"/>
              <a:gd name="connsiteY12" fmla="*/ 446568 h 1180214"/>
              <a:gd name="connsiteX13" fmla="*/ 2849526 w 4455042"/>
              <a:gd name="connsiteY13" fmla="*/ 425303 h 1180214"/>
              <a:gd name="connsiteX14" fmla="*/ 2775098 w 4455042"/>
              <a:gd name="connsiteY14" fmla="*/ 499731 h 1180214"/>
              <a:gd name="connsiteX15" fmla="*/ 2594344 w 4455042"/>
              <a:gd name="connsiteY15" fmla="*/ 457200 h 1180214"/>
              <a:gd name="connsiteX16" fmla="*/ 2402958 w 4455042"/>
              <a:gd name="connsiteY16" fmla="*/ 574159 h 1180214"/>
              <a:gd name="connsiteX17" fmla="*/ 2062717 w 4455042"/>
              <a:gd name="connsiteY17" fmla="*/ 552893 h 1180214"/>
              <a:gd name="connsiteX18" fmla="*/ 1935126 w 4455042"/>
              <a:gd name="connsiteY18" fmla="*/ 574159 h 1180214"/>
              <a:gd name="connsiteX19" fmla="*/ 1488558 w 4455042"/>
              <a:gd name="connsiteY19" fmla="*/ 457200 h 1180214"/>
              <a:gd name="connsiteX20" fmla="*/ 1360968 w 4455042"/>
              <a:gd name="connsiteY20" fmla="*/ 499731 h 1180214"/>
              <a:gd name="connsiteX21" fmla="*/ 1265275 w 4455042"/>
              <a:gd name="connsiteY21" fmla="*/ 414670 h 1180214"/>
              <a:gd name="connsiteX22" fmla="*/ 1212112 w 4455042"/>
              <a:gd name="connsiteY22" fmla="*/ 372140 h 1180214"/>
              <a:gd name="connsiteX23" fmla="*/ 1127051 w 4455042"/>
              <a:gd name="connsiteY23" fmla="*/ 265814 h 1180214"/>
              <a:gd name="connsiteX24" fmla="*/ 1063256 w 4455042"/>
              <a:gd name="connsiteY24" fmla="*/ 297712 h 1180214"/>
              <a:gd name="connsiteX25" fmla="*/ 1031358 w 4455042"/>
              <a:gd name="connsiteY25" fmla="*/ 372140 h 1180214"/>
              <a:gd name="connsiteX26" fmla="*/ 701749 w 4455042"/>
              <a:gd name="connsiteY26" fmla="*/ 159489 h 1180214"/>
              <a:gd name="connsiteX27" fmla="*/ 648586 w 4455042"/>
              <a:gd name="connsiteY27" fmla="*/ 0 h 1180214"/>
              <a:gd name="connsiteX28" fmla="*/ 489098 w 4455042"/>
              <a:gd name="connsiteY28" fmla="*/ 127591 h 1180214"/>
              <a:gd name="connsiteX29" fmla="*/ 287079 w 4455042"/>
              <a:gd name="connsiteY29" fmla="*/ 148856 h 1180214"/>
              <a:gd name="connsiteX30" fmla="*/ 53162 w 4455042"/>
              <a:gd name="connsiteY30" fmla="*/ 340243 h 1180214"/>
              <a:gd name="connsiteX31" fmla="*/ 0 w 4455042"/>
              <a:gd name="connsiteY31" fmla="*/ 1158949 h 1180214"/>
              <a:gd name="connsiteX0" fmla="*/ 0 w 4444409"/>
              <a:gd name="connsiteY0" fmla="*/ 1127052 h 1180214"/>
              <a:gd name="connsiteX1" fmla="*/ 4423144 w 4444409"/>
              <a:gd name="connsiteY1" fmla="*/ 1180214 h 1180214"/>
              <a:gd name="connsiteX2" fmla="*/ 4444409 w 4444409"/>
              <a:gd name="connsiteY2" fmla="*/ 499731 h 1180214"/>
              <a:gd name="connsiteX3" fmla="*/ 4412511 w 4444409"/>
              <a:gd name="connsiteY3" fmla="*/ 478466 h 1180214"/>
              <a:gd name="connsiteX4" fmla="*/ 4284921 w 4444409"/>
              <a:gd name="connsiteY4" fmla="*/ 520996 h 1180214"/>
              <a:gd name="connsiteX5" fmla="*/ 4082902 w 4444409"/>
              <a:gd name="connsiteY5" fmla="*/ 563526 h 1180214"/>
              <a:gd name="connsiteX6" fmla="*/ 3912781 w 4444409"/>
              <a:gd name="connsiteY6" fmla="*/ 510363 h 1180214"/>
              <a:gd name="connsiteX7" fmla="*/ 3668232 w 4444409"/>
              <a:gd name="connsiteY7" fmla="*/ 520996 h 1180214"/>
              <a:gd name="connsiteX8" fmla="*/ 3498111 w 4444409"/>
              <a:gd name="connsiteY8" fmla="*/ 574159 h 1180214"/>
              <a:gd name="connsiteX9" fmla="*/ 3402418 w 4444409"/>
              <a:gd name="connsiteY9" fmla="*/ 499731 h 1180214"/>
              <a:gd name="connsiteX10" fmla="*/ 3125972 w 4444409"/>
              <a:gd name="connsiteY10" fmla="*/ 489098 h 1180214"/>
              <a:gd name="connsiteX11" fmla="*/ 3051544 w 4444409"/>
              <a:gd name="connsiteY11" fmla="*/ 393405 h 1180214"/>
              <a:gd name="connsiteX12" fmla="*/ 2913321 w 4444409"/>
              <a:gd name="connsiteY12" fmla="*/ 446568 h 1180214"/>
              <a:gd name="connsiteX13" fmla="*/ 2838893 w 4444409"/>
              <a:gd name="connsiteY13" fmla="*/ 425303 h 1180214"/>
              <a:gd name="connsiteX14" fmla="*/ 2764465 w 4444409"/>
              <a:gd name="connsiteY14" fmla="*/ 499731 h 1180214"/>
              <a:gd name="connsiteX15" fmla="*/ 2583711 w 4444409"/>
              <a:gd name="connsiteY15" fmla="*/ 457200 h 1180214"/>
              <a:gd name="connsiteX16" fmla="*/ 2392325 w 4444409"/>
              <a:gd name="connsiteY16" fmla="*/ 574159 h 1180214"/>
              <a:gd name="connsiteX17" fmla="*/ 2052084 w 4444409"/>
              <a:gd name="connsiteY17" fmla="*/ 552893 h 1180214"/>
              <a:gd name="connsiteX18" fmla="*/ 1924493 w 4444409"/>
              <a:gd name="connsiteY18" fmla="*/ 574159 h 1180214"/>
              <a:gd name="connsiteX19" fmla="*/ 1477925 w 4444409"/>
              <a:gd name="connsiteY19" fmla="*/ 457200 h 1180214"/>
              <a:gd name="connsiteX20" fmla="*/ 1350335 w 4444409"/>
              <a:gd name="connsiteY20" fmla="*/ 499731 h 1180214"/>
              <a:gd name="connsiteX21" fmla="*/ 1254642 w 4444409"/>
              <a:gd name="connsiteY21" fmla="*/ 414670 h 1180214"/>
              <a:gd name="connsiteX22" fmla="*/ 1201479 w 4444409"/>
              <a:gd name="connsiteY22" fmla="*/ 372140 h 1180214"/>
              <a:gd name="connsiteX23" fmla="*/ 1116418 w 4444409"/>
              <a:gd name="connsiteY23" fmla="*/ 265814 h 1180214"/>
              <a:gd name="connsiteX24" fmla="*/ 1052623 w 4444409"/>
              <a:gd name="connsiteY24" fmla="*/ 297712 h 1180214"/>
              <a:gd name="connsiteX25" fmla="*/ 1020725 w 4444409"/>
              <a:gd name="connsiteY25" fmla="*/ 372140 h 1180214"/>
              <a:gd name="connsiteX26" fmla="*/ 691116 w 4444409"/>
              <a:gd name="connsiteY26" fmla="*/ 159489 h 1180214"/>
              <a:gd name="connsiteX27" fmla="*/ 637953 w 4444409"/>
              <a:gd name="connsiteY27" fmla="*/ 0 h 1180214"/>
              <a:gd name="connsiteX28" fmla="*/ 478465 w 4444409"/>
              <a:gd name="connsiteY28" fmla="*/ 127591 h 1180214"/>
              <a:gd name="connsiteX29" fmla="*/ 276446 w 4444409"/>
              <a:gd name="connsiteY29" fmla="*/ 148856 h 1180214"/>
              <a:gd name="connsiteX30" fmla="*/ 42529 w 4444409"/>
              <a:gd name="connsiteY30" fmla="*/ 340243 h 1180214"/>
              <a:gd name="connsiteX31" fmla="*/ 21265 w 4444409"/>
              <a:gd name="connsiteY31" fmla="*/ 1158949 h 118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444409" h="1180214">
                <a:moveTo>
                  <a:pt x="0" y="1127052"/>
                </a:moveTo>
                <a:lnTo>
                  <a:pt x="4423144" y="1180214"/>
                </a:lnTo>
                <a:lnTo>
                  <a:pt x="4444409" y="499731"/>
                </a:lnTo>
                <a:lnTo>
                  <a:pt x="4412511" y="478466"/>
                </a:lnTo>
                <a:lnTo>
                  <a:pt x="4284921" y="520996"/>
                </a:lnTo>
                <a:lnTo>
                  <a:pt x="4082902" y="563526"/>
                </a:lnTo>
                <a:lnTo>
                  <a:pt x="3912781" y="510363"/>
                </a:lnTo>
                <a:lnTo>
                  <a:pt x="3668232" y="520996"/>
                </a:lnTo>
                <a:lnTo>
                  <a:pt x="3498111" y="574159"/>
                </a:lnTo>
                <a:lnTo>
                  <a:pt x="3402418" y="499731"/>
                </a:lnTo>
                <a:lnTo>
                  <a:pt x="3125972" y="489098"/>
                </a:lnTo>
                <a:lnTo>
                  <a:pt x="3051544" y="393405"/>
                </a:lnTo>
                <a:lnTo>
                  <a:pt x="2913321" y="446568"/>
                </a:lnTo>
                <a:lnTo>
                  <a:pt x="2838893" y="425303"/>
                </a:lnTo>
                <a:lnTo>
                  <a:pt x="2764465" y="499731"/>
                </a:lnTo>
                <a:lnTo>
                  <a:pt x="2583711" y="457200"/>
                </a:lnTo>
                <a:lnTo>
                  <a:pt x="2392325" y="574159"/>
                </a:lnTo>
                <a:lnTo>
                  <a:pt x="2052084" y="552893"/>
                </a:lnTo>
                <a:lnTo>
                  <a:pt x="1924493" y="574159"/>
                </a:lnTo>
                <a:lnTo>
                  <a:pt x="1477925" y="457200"/>
                </a:lnTo>
                <a:lnTo>
                  <a:pt x="1350335" y="499731"/>
                </a:lnTo>
                <a:lnTo>
                  <a:pt x="1254642" y="414670"/>
                </a:lnTo>
                <a:lnTo>
                  <a:pt x="1201479" y="372140"/>
                </a:lnTo>
                <a:lnTo>
                  <a:pt x="1116418" y="265814"/>
                </a:lnTo>
                <a:lnTo>
                  <a:pt x="1052623" y="297712"/>
                </a:lnTo>
                <a:lnTo>
                  <a:pt x="1020725" y="372140"/>
                </a:lnTo>
                <a:lnTo>
                  <a:pt x="691116" y="159489"/>
                </a:lnTo>
                <a:lnTo>
                  <a:pt x="637953" y="0"/>
                </a:lnTo>
                <a:lnTo>
                  <a:pt x="478465" y="127591"/>
                </a:lnTo>
                <a:lnTo>
                  <a:pt x="276446" y="148856"/>
                </a:lnTo>
                <a:lnTo>
                  <a:pt x="42529" y="340243"/>
                </a:lnTo>
                <a:lnTo>
                  <a:pt x="21265" y="1158949"/>
                </a:ln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98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Thresholding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8229600" cy="4676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i="1" dirty="0" smtClean="0"/>
              <a:t>Principle:</a:t>
            </a:r>
            <a:r>
              <a:rPr lang="en-US" sz="2000" i="1" dirty="0" smtClean="0"/>
              <a:t> All pixel above a threshold of signal are set to a value while the others are set to 0</a:t>
            </a:r>
          </a:p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000" y="3409507"/>
            <a:ext cx="1752600" cy="1143000"/>
          </a:xfrm>
          <a:prstGeom prst="rightArrow">
            <a:avLst>
              <a:gd name="adj1" fmla="val 70930"/>
              <a:gd name="adj2" fmla="val 193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 smtClean="0"/>
              <a:t>Thresholding</a:t>
            </a:r>
          </a:p>
          <a:p>
            <a:pPr algn="ctr"/>
            <a:r>
              <a:rPr lang="en-GB" sz="1400" b="1" dirty="0" smtClean="0"/>
              <a:t>Threshold=500</a:t>
            </a:r>
            <a:endParaRPr lang="en-GB" sz="14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2209800"/>
            <a:ext cx="2785065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87" y="2209800"/>
            <a:ext cx="2785065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6" y="2209800"/>
            <a:ext cx="2784234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287" y="2209800"/>
            <a:ext cx="2777019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972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6" y="2209800"/>
            <a:ext cx="2784234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56" y="2206256"/>
            <a:ext cx="2770929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Thresholding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421" y="5931932"/>
            <a:ext cx="8229600" cy="84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 smtClean="0"/>
              <a:t>Many technics to determine T</a:t>
            </a:r>
            <a:r>
              <a:rPr lang="en-US" sz="2000" i="1" dirty="0"/>
              <a:t> </a:t>
            </a:r>
            <a:endParaRPr lang="en-US" sz="2000" i="1" dirty="0" smtClean="0"/>
          </a:p>
          <a:p>
            <a:pPr marL="0" indent="0">
              <a:buNone/>
            </a:pPr>
            <a:r>
              <a:rPr lang="en-US" sz="2000" i="1" dirty="0" smtClean="0"/>
              <a:t>e.g. Otsu: minimize the intra class variance</a:t>
            </a:r>
            <a:endParaRPr lang="en-US" sz="2000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09801"/>
            <a:ext cx="4314825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772400" y="5562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>
                    <a:lumMod val="50000"/>
                  </a:schemeClr>
                </a:solidFill>
              </a:rPr>
              <a:t>Intensity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3130034" y="2672833"/>
            <a:ext cx="220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mtClean="0">
                <a:solidFill>
                  <a:schemeClr val="accent1">
                    <a:lumMod val="50000"/>
                  </a:schemeClr>
                </a:solidFill>
              </a:rPr>
              <a:t>Number of pixels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2667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Background 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7086600" y="4343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Objects </a:t>
            </a:r>
            <a:endParaRPr lang="en-GB" dirty="0"/>
          </a:p>
        </p:txBody>
      </p:sp>
      <p:cxnSp>
        <p:nvCxnSpPr>
          <p:cNvPr id="9" name="Straight Connector 8"/>
          <p:cNvCxnSpPr>
            <a:stCxn id="8195" idx="0"/>
            <a:endCxn id="8195" idx="2"/>
          </p:cNvCxnSpPr>
          <p:nvPr/>
        </p:nvCxnSpPr>
        <p:spPr>
          <a:xfrm>
            <a:off x="6577013" y="2209801"/>
            <a:ext cx="0" cy="341037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66" y="2209800"/>
            <a:ext cx="2777019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6324600" y="2209801"/>
            <a:ext cx="0" cy="3410374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34200" y="2209800"/>
            <a:ext cx="0" cy="3410374"/>
          </a:xfrm>
          <a:prstGeom prst="line">
            <a:avLst/>
          </a:prstGeom>
          <a:ln w="38100">
            <a:solidFill>
              <a:srgbClr val="2205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19" y="2209800"/>
            <a:ext cx="2787881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1" y="2209800"/>
            <a:ext cx="2777019" cy="341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5036288" y="17642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>
                    <a:lumMod val="50000"/>
                  </a:schemeClr>
                </a:solidFill>
              </a:rPr>
              <a:t>Image intensity distribution</a:t>
            </a:r>
            <a:endParaRPr lang="en-GB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Thresholding in Fiji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059" y="1283940"/>
            <a:ext cx="8229600" cy="1809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Menu</a:t>
            </a:r>
            <a:r>
              <a:rPr lang="en-US" sz="2400" dirty="0" smtClean="0"/>
              <a:t> </a:t>
            </a:r>
            <a:r>
              <a:rPr lang="en-US" sz="2400" i="1" dirty="0" smtClean="0"/>
              <a:t>Image &gt; Adjust &gt; Threshold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378" y="2287836"/>
            <a:ext cx="2448822" cy="216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762000" y="5241263"/>
            <a:ext cx="258037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17375E"/>
                </a:solidFill>
              </a:rPr>
              <a:t>Sliders</a:t>
            </a:r>
            <a:r>
              <a:rPr lang="en-US" sz="2000" dirty="0" smtClean="0">
                <a:solidFill>
                  <a:srgbClr val="17375E"/>
                </a:solidFill>
              </a:rPr>
              <a:t> select min and max of selected pixels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136" y="1874573"/>
            <a:ext cx="2439128" cy="298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86" y="1874573"/>
            <a:ext cx="2438400" cy="2986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09862" y="6034450"/>
            <a:ext cx="3048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>
                <a:solidFill>
                  <a:srgbClr val="17375E"/>
                </a:solidFill>
              </a:rPr>
              <a:t>Switching </a:t>
            </a:r>
            <a:r>
              <a:rPr lang="en-US" sz="2000" b="1">
                <a:solidFill>
                  <a:srgbClr val="17375E"/>
                </a:solidFill>
              </a:rPr>
              <a:t>Dark background</a:t>
            </a:r>
            <a:r>
              <a:rPr lang="en-US" sz="2000">
                <a:solidFill>
                  <a:srgbClr val="17375E"/>
                </a:solidFill>
              </a:rPr>
              <a:t> inverts the selection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57862" y="5560778"/>
            <a:ext cx="2401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000" b="1" dirty="0">
                <a:solidFill>
                  <a:srgbClr val="17375E"/>
                </a:solidFill>
              </a:rPr>
              <a:t>Apply </a:t>
            </a:r>
            <a:r>
              <a:rPr lang="en-US" sz="2000" dirty="0">
                <a:solidFill>
                  <a:srgbClr val="17375E"/>
                </a:solidFill>
              </a:rPr>
              <a:t>creates a mask</a:t>
            </a:r>
            <a:endParaRPr lang="en-US" sz="2000" b="1" dirty="0">
              <a:solidFill>
                <a:srgbClr val="17375E"/>
              </a:solidFill>
            </a:endParaRPr>
          </a:p>
        </p:txBody>
      </p:sp>
      <p:cxnSp>
        <p:nvCxnSpPr>
          <p:cNvPr id="9" name="Straight Arrow Connector 8"/>
          <p:cNvCxnSpPr>
            <a:stCxn id="12" idx="0"/>
          </p:cNvCxnSpPr>
          <p:nvPr/>
        </p:nvCxnSpPr>
        <p:spPr>
          <a:xfrm flipV="1">
            <a:off x="2052189" y="3178993"/>
            <a:ext cx="1453011" cy="2062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H="1" flipV="1">
            <a:off x="3688314" y="4035996"/>
            <a:ext cx="545548" cy="1998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0"/>
          </p:cNvCxnSpPr>
          <p:nvPr/>
        </p:nvCxnSpPr>
        <p:spPr>
          <a:xfrm flipH="1" flipV="1">
            <a:off x="4453186" y="4210127"/>
            <a:ext cx="2505390" cy="1350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39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Thresholding tool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295400"/>
            <a:ext cx="7467600" cy="9647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/>
              <a:t>Automatic </a:t>
            </a:r>
            <a:r>
              <a:rPr lang="en-US" sz="2400" b="1" dirty="0"/>
              <a:t>t</a:t>
            </a:r>
            <a:r>
              <a:rPr lang="en-US" sz="2400" b="1" dirty="0" smtClean="0"/>
              <a:t>hresholding methods</a:t>
            </a:r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 Citable</a:t>
            </a:r>
          </a:p>
          <a:p>
            <a:pPr marL="0" indent="0">
              <a:buNone/>
            </a:pPr>
            <a:r>
              <a:rPr lang="en-US" sz="2000" dirty="0" smtClean="0">
                <a:sym typeface="Wingdings" panose="05000000000000000000" pitchFamily="2" charset="2"/>
              </a:rPr>
              <a:t> Objective/repeatable measures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276630" y="2789312"/>
            <a:ext cx="2514570" cy="3913708"/>
            <a:chOff x="3347864" y="1772816"/>
            <a:chExt cx="3810000" cy="592993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1772816"/>
              <a:ext cx="3810000" cy="3340100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635896" y="3861048"/>
              <a:ext cx="1600200" cy="3841700"/>
              <a:chOff x="1187624" y="2204864"/>
              <a:chExt cx="1600200" cy="3841700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7624" y="4005064"/>
                <a:ext cx="1587500" cy="18288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7624" y="5805264"/>
                <a:ext cx="1587500" cy="2413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87624" y="2204864"/>
                <a:ext cx="1600200" cy="1816100"/>
              </a:xfrm>
              <a:prstGeom prst="rect">
                <a:avLst/>
              </a:prstGeom>
            </p:spPr>
          </p:pic>
        </p:grpSp>
      </p:grpSp>
      <p:cxnSp>
        <p:nvCxnSpPr>
          <p:cNvPr id="18" name="Straight Connector 17"/>
          <p:cNvCxnSpPr/>
          <p:nvPr/>
        </p:nvCxnSpPr>
        <p:spPr>
          <a:xfrm>
            <a:off x="1885132" y="3293369"/>
            <a:ext cx="1513007" cy="93610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177283" y="5424319"/>
            <a:ext cx="2691409" cy="9002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177283" y="3474778"/>
            <a:ext cx="2677692" cy="19354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057400" y="4418453"/>
            <a:ext cx="1524000" cy="9917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585993" y="381000"/>
            <a:ext cx="2376264" cy="1694802"/>
            <a:chOff x="6732240" y="3824536"/>
            <a:chExt cx="2376264" cy="1455791"/>
          </a:xfrm>
        </p:grpSpPr>
        <p:sp>
          <p:nvSpPr>
            <p:cNvPr id="26" name="Rectangle 25"/>
            <p:cNvSpPr/>
            <p:nvPr/>
          </p:nvSpPr>
          <p:spPr>
            <a:xfrm>
              <a:off x="6732240" y="4437113"/>
              <a:ext cx="2304256" cy="8432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732240" y="4437112"/>
              <a:ext cx="230425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HOW TO do this </a:t>
              </a:r>
              <a:r>
                <a:rPr lang="en-US" sz="1200" dirty="0"/>
                <a:t>in FIJI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04248" y="4725144"/>
              <a:ext cx="2160240" cy="55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Menu </a:t>
              </a:r>
              <a:r>
                <a:rPr lang="en-US" i="1" dirty="0" smtClean="0">
                  <a:solidFill>
                    <a:schemeClr val="bg1"/>
                  </a:solidFill>
                </a:rPr>
                <a:t>Image &gt; Adjust &gt; Threshold …</a:t>
              </a: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2440" y="3824536"/>
              <a:ext cx="576064" cy="576064"/>
            </a:xfrm>
            <a:prstGeom prst="rect">
              <a:avLst/>
            </a:prstGeom>
          </p:spPr>
        </p:pic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530644"/>
            <a:ext cx="1381125" cy="1698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92" y="4505737"/>
            <a:ext cx="1360908" cy="1666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975" y="2590800"/>
            <a:ext cx="1360908" cy="167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692" y="4508765"/>
            <a:ext cx="1360908" cy="1674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80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200" b="1" dirty="0" smtClean="0"/>
              <a:t>Connected Component labeling (CCL)</a:t>
            </a:r>
            <a:endParaRPr lang="en-US" sz="3200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30817"/>
            <a:ext cx="3047542" cy="373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0" y="1676400"/>
            <a:ext cx="308288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How many regions?</a:t>
            </a:r>
            <a:endParaRPr lang="en-GB" sz="24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GB" sz="5400" dirty="0" smtClean="0">
                <a:solidFill>
                  <a:schemeClr val="tx2">
                    <a:lumMod val="75000"/>
                  </a:schemeClr>
                </a:solidFill>
              </a:rPr>
              <a:t>1!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Computer does not know regions 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Unless it is provided with label</a:t>
            </a:r>
          </a:p>
          <a:p>
            <a:pPr algn="ctr"/>
            <a:r>
              <a:rPr lang="en-GB" sz="6000" dirty="0" smtClean="0">
                <a:solidFill>
                  <a:schemeClr val="tx2">
                    <a:lumMod val="75000"/>
                  </a:schemeClr>
                </a:solidFill>
              </a:rPr>
              <a:t>14</a:t>
            </a:r>
          </a:p>
        </p:txBody>
      </p:sp>
      <p:pic>
        <p:nvPicPr>
          <p:cNvPr id="9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27" y="1830817"/>
            <a:ext cx="3042689" cy="3731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953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>
            <a:off x="3459832" y="2564904"/>
            <a:ext cx="1440160" cy="10081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smtClean="0"/>
              <a:t>?</a:t>
            </a:r>
            <a:endParaRPr lang="en-GB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6732240" y="5085184"/>
            <a:ext cx="2376264" cy="1656185"/>
            <a:chOff x="6732240" y="3824536"/>
            <a:chExt cx="2376264" cy="1422620"/>
          </a:xfrm>
        </p:grpSpPr>
        <p:sp>
          <p:nvSpPr>
            <p:cNvPr id="10" name="Rectangle 9"/>
            <p:cNvSpPr/>
            <p:nvPr/>
          </p:nvSpPr>
          <p:spPr>
            <a:xfrm>
              <a:off x="6732240" y="4437114"/>
              <a:ext cx="2304256" cy="810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32240" y="4437112"/>
              <a:ext cx="230425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HOW TO do this </a:t>
              </a:r>
              <a:r>
                <a:rPr lang="en-US" sz="1200" dirty="0"/>
                <a:t>in FIJI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04248" y="4725144"/>
              <a:ext cx="2304256" cy="502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Menu </a:t>
              </a:r>
              <a:r>
                <a:rPr lang="en-US" sz="1600" i="1" dirty="0" smtClean="0">
                  <a:solidFill>
                    <a:schemeClr val="bg1"/>
                  </a:solidFill>
                </a:rPr>
                <a:t>Analyze &gt; Analyze particles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32440" y="3824536"/>
              <a:ext cx="576064" cy="57606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728" y="404664"/>
            <a:ext cx="6105144" cy="72008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The Particle </a:t>
            </a:r>
            <a:r>
              <a:rPr lang="en-US" b="1" dirty="0"/>
              <a:t>analyzer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2189584" y="23022"/>
            <a:ext cx="5734744" cy="4752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r="17884"/>
          <a:stretch/>
        </p:blipFill>
        <p:spPr>
          <a:xfrm>
            <a:off x="533400" y="4829944"/>
            <a:ext cx="2380271" cy="464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68" y="1844825"/>
            <a:ext cx="2124100" cy="213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Right Arrow 18"/>
          <p:cNvSpPr/>
          <p:nvPr/>
        </p:nvSpPr>
        <p:spPr>
          <a:xfrm>
            <a:off x="2344688" y="2636913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2189584" y="3356993"/>
            <a:ext cx="1059160" cy="14729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3505200"/>
            <a:ext cx="2383284" cy="1481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/>
          <a:srcRect l="-537" t="-875" r="537" b="29850"/>
          <a:stretch/>
        </p:blipFill>
        <p:spPr>
          <a:xfrm>
            <a:off x="3618384" y="4650359"/>
            <a:ext cx="1944216" cy="18266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1" name="Straight Arrow Connector 20"/>
          <p:cNvCxnSpPr/>
          <p:nvPr/>
        </p:nvCxnSpPr>
        <p:spPr>
          <a:xfrm flipV="1">
            <a:off x="4724400" y="1844825"/>
            <a:ext cx="2007840" cy="770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47864" y="3570239"/>
            <a:ext cx="288032" cy="1080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43509"/>
            <a:ext cx="1905728" cy="2333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>
            <a:off x="4035896" y="3068960"/>
            <a:ext cx="2212504" cy="6648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762000"/>
            <a:ext cx="1827436" cy="2241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6" t="12526" r="39670" b="4039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605485" y="2101160"/>
            <a:ext cx="5933034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500" b="1" dirty="0" smtClean="0">
                <a:solidFill>
                  <a:schemeClr val="bg1"/>
                </a:solidFill>
              </a:rPr>
              <a:t>Hands on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H-Maxima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3429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09"/>
            <a:ext cx="3459607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3080" y="1009848"/>
            <a:ext cx="4966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Can one detect Object With Maxima?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Maxima are sensitive to noise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5296729" y="2872928"/>
            <a:ext cx="2850276" cy="3057523"/>
          </a:xfrm>
          <a:custGeom>
            <a:avLst/>
            <a:gdLst>
              <a:gd name="connsiteX0" fmla="*/ 0 w 4762500"/>
              <a:gd name="connsiteY0" fmla="*/ 2896071 h 2896071"/>
              <a:gd name="connsiteX1" fmla="*/ 647700 w 4762500"/>
              <a:gd name="connsiteY1" fmla="*/ 2734146 h 2896071"/>
              <a:gd name="connsiteX2" fmla="*/ 838200 w 4762500"/>
              <a:gd name="connsiteY2" fmla="*/ 2610321 h 2896071"/>
              <a:gd name="connsiteX3" fmla="*/ 990600 w 4762500"/>
              <a:gd name="connsiteY3" fmla="*/ 2753196 h 2896071"/>
              <a:gd name="connsiteX4" fmla="*/ 1104900 w 4762500"/>
              <a:gd name="connsiteY4" fmla="*/ 2457921 h 2896071"/>
              <a:gd name="connsiteX5" fmla="*/ 1228725 w 4762500"/>
              <a:gd name="connsiteY5" fmla="*/ 2581746 h 2896071"/>
              <a:gd name="connsiteX6" fmla="*/ 1343025 w 4762500"/>
              <a:gd name="connsiteY6" fmla="*/ 2191221 h 2896071"/>
              <a:gd name="connsiteX7" fmla="*/ 1533525 w 4762500"/>
              <a:gd name="connsiteY7" fmla="*/ 1219671 h 2896071"/>
              <a:gd name="connsiteX8" fmla="*/ 1704975 w 4762500"/>
              <a:gd name="connsiteY8" fmla="*/ 571971 h 2896071"/>
              <a:gd name="connsiteX9" fmla="*/ 1809750 w 4762500"/>
              <a:gd name="connsiteY9" fmla="*/ 591021 h 2896071"/>
              <a:gd name="connsiteX10" fmla="*/ 1857375 w 4762500"/>
              <a:gd name="connsiteY10" fmla="*/ 410046 h 2896071"/>
              <a:gd name="connsiteX11" fmla="*/ 1905000 w 4762500"/>
              <a:gd name="connsiteY11" fmla="*/ 371946 h 2896071"/>
              <a:gd name="connsiteX12" fmla="*/ 1981200 w 4762500"/>
              <a:gd name="connsiteY12" fmla="*/ 248121 h 2896071"/>
              <a:gd name="connsiteX13" fmla="*/ 2114550 w 4762500"/>
              <a:gd name="connsiteY13" fmla="*/ 343371 h 2896071"/>
              <a:gd name="connsiteX14" fmla="*/ 2257425 w 4762500"/>
              <a:gd name="connsiteY14" fmla="*/ 471 h 2896071"/>
              <a:gd name="connsiteX15" fmla="*/ 2371725 w 4762500"/>
              <a:gd name="connsiteY15" fmla="*/ 267171 h 2896071"/>
              <a:gd name="connsiteX16" fmla="*/ 2476500 w 4762500"/>
              <a:gd name="connsiteY16" fmla="*/ 190971 h 2896071"/>
              <a:gd name="connsiteX17" fmla="*/ 2686050 w 4762500"/>
              <a:gd name="connsiteY17" fmla="*/ 343371 h 2896071"/>
              <a:gd name="connsiteX18" fmla="*/ 2819400 w 4762500"/>
              <a:gd name="connsiteY18" fmla="*/ 238596 h 2896071"/>
              <a:gd name="connsiteX19" fmla="*/ 2990850 w 4762500"/>
              <a:gd name="connsiteY19" fmla="*/ 638646 h 2896071"/>
              <a:gd name="connsiteX20" fmla="*/ 3190875 w 4762500"/>
              <a:gd name="connsiteY20" fmla="*/ 1152996 h 2896071"/>
              <a:gd name="connsiteX21" fmla="*/ 3286125 w 4762500"/>
              <a:gd name="connsiteY21" fmla="*/ 1114896 h 2896071"/>
              <a:gd name="connsiteX22" fmla="*/ 3486150 w 4762500"/>
              <a:gd name="connsiteY22" fmla="*/ 2115021 h 2896071"/>
              <a:gd name="connsiteX23" fmla="*/ 3638550 w 4762500"/>
              <a:gd name="connsiteY23" fmla="*/ 2153121 h 2896071"/>
              <a:gd name="connsiteX24" fmla="*/ 3771900 w 4762500"/>
              <a:gd name="connsiteY24" fmla="*/ 2362671 h 2896071"/>
              <a:gd name="connsiteX25" fmla="*/ 3867150 w 4762500"/>
              <a:gd name="connsiteY25" fmla="*/ 2391246 h 2896071"/>
              <a:gd name="connsiteX26" fmla="*/ 4048125 w 4762500"/>
              <a:gd name="connsiteY26" fmla="*/ 2486496 h 2896071"/>
              <a:gd name="connsiteX27" fmla="*/ 4171950 w 4762500"/>
              <a:gd name="connsiteY27" fmla="*/ 2343621 h 2896071"/>
              <a:gd name="connsiteX28" fmla="*/ 4276725 w 4762500"/>
              <a:gd name="connsiteY28" fmla="*/ 2448396 h 2896071"/>
              <a:gd name="connsiteX29" fmla="*/ 4391025 w 4762500"/>
              <a:gd name="connsiteY29" fmla="*/ 2562696 h 2896071"/>
              <a:gd name="connsiteX30" fmla="*/ 4448175 w 4762500"/>
              <a:gd name="connsiteY30" fmla="*/ 2486496 h 2896071"/>
              <a:gd name="connsiteX31" fmla="*/ 4591050 w 4762500"/>
              <a:gd name="connsiteY31" fmla="*/ 2610321 h 2896071"/>
              <a:gd name="connsiteX32" fmla="*/ 4762500 w 4762500"/>
              <a:gd name="connsiteY32" fmla="*/ 2676996 h 289607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56308 w 4780608"/>
              <a:gd name="connsiteY2" fmla="*/ 26103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4 w 4780608"/>
              <a:gd name="connsiteY8" fmla="*/ 438622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5973"/>
              <a:gd name="connsiteY0" fmla="*/ 2800821 h 2800821"/>
              <a:gd name="connsiteX1" fmla="*/ 593374 w 4785973"/>
              <a:gd name="connsiteY1" fmla="*/ 2638897 h 2800821"/>
              <a:gd name="connsiteX2" fmla="*/ 838200 w 4785973"/>
              <a:gd name="connsiteY2" fmla="*/ 2381721 h 2800821"/>
              <a:gd name="connsiteX3" fmla="*/ 1008708 w 4785973"/>
              <a:gd name="connsiteY3" fmla="*/ 2753196 h 2800821"/>
              <a:gd name="connsiteX4" fmla="*/ 1123008 w 4785973"/>
              <a:gd name="connsiteY4" fmla="*/ 2457921 h 2800821"/>
              <a:gd name="connsiteX5" fmla="*/ 1246833 w 4785973"/>
              <a:gd name="connsiteY5" fmla="*/ 2581746 h 2800821"/>
              <a:gd name="connsiteX6" fmla="*/ 1361133 w 4785973"/>
              <a:gd name="connsiteY6" fmla="*/ 2191221 h 2800821"/>
              <a:gd name="connsiteX7" fmla="*/ 1551633 w 4785973"/>
              <a:gd name="connsiteY7" fmla="*/ 1219671 h 2800821"/>
              <a:gd name="connsiteX8" fmla="*/ 1723084 w 4785973"/>
              <a:gd name="connsiteY8" fmla="*/ 438622 h 2800821"/>
              <a:gd name="connsiteX9" fmla="*/ 1827858 w 4785973"/>
              <a:gd name="connsiteY9" fmla="*/ 591021 h 2800821"/>
              <a:gd name="connsiteX10" fmla="*/ 1875483 w 4785973"/>
              <a:gd name="connsiteY10" fmla="*/ 410046 h 2800821"/>
              <a:gd name="connsiteX11" fmla="*/ 1923108 w 4785973"/>
              <a:gd name="connsiteY11" fmla="*/ 371946 h 2800821"/>
              <a:gd name="connsiteX12" fmla="*/ 1981199 w 4785973"/>
              <a:gd name="connsiteY12" fmla="*/ 76672 h 2800821"/>
              <a:gd name="connsiteX13" fmla="*/ 2132658 w 4785973"/>
              <a:gd name="connsiteY13" fmla="*/ 343371 h 2800821"/>
              <a:gd name="connsiteX14" fmla="*/ 2275533 w 4785973"/>
              <a:gd name="connsiteY14" fmla="*/ 471 h 2800821"/>
              <a:gd name="connsiteX15" fmla="*/ 2389833 w 4785973"/>
              <a:gd name="connsiteY15" fmla="*/ 267171 h 2800821"/>
              <a:gd name="connsiteX16" fmla="*/ 2494608 w 4785973"/>
              <a:gd name="connsiteY16" fmla="*/ 190971 h 2800821"/>
              <a:gd name="connsiteX17" fmla="*/ 2704158 w 4785973"/>
              <a:gd name="connsiteY17" fmla="*/ 591022 h 2800821"/>
              <a:gd name="connsiteX18" fmla="*/ 2837508 w 4785973"/>
              <a:gd name="connsiteY18" fmla="*/ 238596 h 2800821"/>
              <a:gd name="connsiteX19" fmla="*/ 3008958 w 4785973"/>
              <a:gd name="connsiteY19" fmla="*/ 638646 h 2800821"/>
              <a:gd name="connsiteX20" fmla="*/ 3208983 w 4785973"/>
              <a:gd name="connsiteY20" fmla="*/ 1152996 h 2800821"/>
              <a:gd name="connsiteX21" fmla="*/ 3304233 w 4785973"/>
              <a:gd name="connsiteY21" fmla="*/ 1114896 h 2800821"/>
              <a:gd name="connsiteX22" fmla="*/ 3504258 w 4785973"/>
              <a:gd name="connsiteY22" fmla="*/ 2115021 h 2800821"/>
              <a:gd name="connsiteX23" fmla="*/ 3656658 w 4785973"/>
              <a:gd name="connsiteY23" fmla="*/ 2153121 h 2800821"/>
              <a:gd name="connsiteX24" fmla="*/ 3790008 w 4785973"/>
              <a:gd name="connsiteY24" fmla="*/ 2362671 h 2800821"/>
              <a:gd name="connsiteX25" fmla="*/ 3885258 w 4785973"/>
              <a:gd name="connsiteY25" fmla="*/ 2391246 h 2800821"/>
              <a:gd name="connsiteX26" fmla="*/ 4066233 w 4785973"/>
              <a:gd name="connsiteY26" fmla="*/ 2486496 h 2800821"/>
              <a:gd name="connsiteX27" fmla="*/ 4190058 w 4785973"/>
              <a:gd name="connsiteY27" fmla="*/ 2343621 h 2800821"/>
              <a:gd name="connsiteX28" fmla="*/ 4294833 w 4785973"/>
              <a:gd name="connsiteY28" fmla="*/ 2448396 h 2800821"/>
              <a:gd name="connsiteX29" fmla="*/ 4409133 w 4785973"/>
              <a:gd name="connsiteY29" fmla="*/ 2562696 h 2800821"/>
              <a:gd name="connsiteX30" fmla="*/ 4466283 w 4785973"/>
              <a:gd name="connsiteY30" fmla="*/ 2486496 h 2800821"/>
              <a:gd name="connsiteX31" fmla="*/ 4609158 w 4785973"/>
              <a:gd name="connsiteY31" fmla="*/ 2610321 h 2800821"/>
              <a:gd name="connsiteX32" fmla="*/ 4785973 w 4785973"/>
              <a:gd name="connsiteY32" fmla="*/ 2714369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03691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35725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67757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94451 h 280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984517" h="2800821">
                <a:moveTo>
                  <a:pt x="0" y="2800821"/>
                </a:moveTo>
                <a:cubicBezTo>
                  <a:pt x="254000" y="2743671"/>
                  <a:pt x="453674" y="2708747"/>
                  <a:pt x="593374" y="2638897"/>
                </a:cubicBezTo>
                <a:cubicBezTo>
                  <a:pt x="733074" y="2569047"/>
                  <a:pt x="768978" y="2362671"/>
                  <a:pt x="838200" y="2381721"/>
                </a:cubicBezTo>
                <a:cubicBezTo>
                  <a:pt x="907422" y="2400771"/>
                  <a:pt x="961240" y="2740496"/>
                  <a:pt x="1008708" y="2753196"/>
                </a:cubicBezTo>
                <a:cubicBezTo>
                  <a:pt x="1056176" y="2765896"/>
                  <a:pt x="1083321" y="2486496"/>
                  <a:pt x="1123008" y="2457921"/>
                </a:cubicBezTo>
                <a:cubicBezTo>
                  <a:pt x="1162696" y="2429346"/>
                  <a:pt x="1207146" y="2626196"/>
                  <a:pt x="1246833" y="2581746"/>
                </a:cubicBezTo>
                <a:cubicBezTo>
                  <a:pt x="1286521" y="2537296"/>
                  <a:pt x="1310333" y="2418233"/>
                  <a:pt x="1361133" y="2191221"/>
                </a:cubicBezTo>
                <a:cubicBezTo>
                  <a:pt x="1411933" y="1964209"/>
                  <a:pt x="1491308" y="1511771"/>
                  <a:pt x="1551633" y="1219671"/>
                </a:cubicBezTo>
                <a:cubicBezTo>
                  <a:pt x="1611958" y="927571"/>
                  <a:pt x="1677047" y="543397"/>
                  <a:pt x="1723084" y="438622"/>
                </a:cubicBezTo>
                <a:cubicBezTo>
                  <a:pt x="1769122" y="333847"/>
                  <a:pt x="1802458" y="595784"/>
                  <a:pt x="1827858" y="591021"/>
                </a:cubicBezTo>
                <a:cubicBezTo>
                  <a:pt x="1853258" y="586258"/>
                  <a:pt x="1859608" y="446558"/>
                  <a:pt x="1875483" y="410046"/>
                </a:cubicBezTo>
                <a:cubicBezTo>
                  <a:pt x="1891358" y="373533"/>
                  <a:pt x="1905489" y="427508"/>
                  <a:pt x="1923108" y="371946"/>
                </a:cubicBezTo>
                <a:cubicBezTo>
                  <a:pt x="1940727" y="316384"/>
                  <a:pt x="1946274" y="81434"/>
                  <a:pt x="1981199" y="76672"/>
                </a:cubicBezTo>
                <a:cubicBezTo>
                  <a:pt x="2016124" y="71909"/>
                  <a:pt x="2083602" y="356071"/>
                  <a:pt x="2132658" y="343371"/>
                </a:cubicBezTo>
                <a:cubicBezTo>
                  <a:pt x="2181714" y="330671"/>
                  <a:pt x="2232671" y="13171"/>
                  <a:pt x="2275533" y="471"/>
                </a:cubicBezTo>
                <a:cubicBezTo>
                  <a:pt x="2318396" y="-12229"/>
                  <a:pt x="2353321" y="235421"/>
                  <a:pt x="2389833" y="267171"/>
                </a:cubicBezTo>
                <a:cubicBezTo>
                  <a:pt x="2426345" y="298921"/>
                  <a:pt x="2442221" y="136996"/>
                  <a:pt x="2494608" y="190971"/>
                </a:cubicBezTo>
                <a:cubicBezTo>
                  <a:pt x="2546995" y="244946"/>
                  <a:pt x="2647008" y="583085"/>
                  <a:pt x="2704158" y="591022"/>
                </a:cubicBezTo>
                <a:cubicBezTo>
                  <a:pt x="2761308" y="598959"/>
                  <a:pt x="2786708" y="230659"/>
                  <a:pt x="2837508" y="238596"/>
                </a:cubicBezTo>
                <a:cubicBezTo>
                  <a:pt x="2888308" y="246533"/>
                  <a:pt x="2947045" y="486246"/>
                  <a:pt x="3008958" y="638646"/>
                </a:cubicBezTo>
                <a:cubicBezTo>
                  <a:pt x="3070871" y="791046"/>
                  <a:pt x="3159771" y="1073621"/>
                  <a:pt x="3208983" y="1152996"/>
                </a:cubicBezTo>
                <a:cubicBezTo>
                  <a:pt x="3258195" y="1232371"/>
                  <a:pt x="3255021" y="954558"/>
                  <a:pt x="3304233" y="1114896"/>
                </a:cubicBezTo>
                <a:cubicBezTo>
                  <a:pt x="3353446" y="1275233"/>
                  <a:pt x="3445521" y="1941984"/>
                  <a:pt x="3504258" y="2115021"/>
                </a:cubicBezTo>
                <a:cubicBezTo>
                  <a:pt x="3562995" y="2288058"/>
                  <a:pt x="3609033" y="2111846"/>
                  <a:pt x="3656658" y="2153121"/>
                </a:cubicBezTo>
                <a:cubicBezTo>
                  <a:pt x="3704283" y="2194396"/>
                  <a:pt x="3751908" y="2322984"/>
                  <a:pt x="3790008" y="2362671"/>
                </a:cubicBezTo>
                <a:cubicBezTo>
                  <a:pt x="3828108" y="2402358"/>
                  <a:pt x="3839221" y="2370608"/>
                  <a:pt x="3885258" y="2391246"/>
                </a:cubicBezTo>
                <a:cubicBezTo>
                  <a:pt x="3931296" y="2411883"/>
                  <a:pt x="4015433" y="2494434"/>
                  <a:pt x="4066233" y="2486496"/>
                </a:cubicBezTo>
                <a:cubicBezTo>
                  <a:pt x="4117033" y="2478558"/>
                  <a:pt x="4151958" y="2349971"/>
                  <a:pt x="4190058" y="2343621"/>
                </a:cubicBezTo>
                <a:cubicBezTo>
                  <a:pt x="4228158" y="2337271"/>
                  <a:pt x="4294833" y="2448396"/>
                  <a:pt x="4294833" y="2448396"/>
                </a:cubicBezTo>
                <a:cubicBezTo>
                  <a:pt x="4331345" y="2484908"/>
                  <a:pt x="4380558" y="2556346"/>
                  <a:pt x="4409133" y="2562696"/>
                </a:cubicBezTo>
                <a:cubicBezTo>
                  <a:pt x="4437708" y="2569046"/>
                  <a:pt x="4432946" y="2478559"/>
                  <a:pt x="4466283" y="2486496"/>
                </a:cubicBezTo>
                <a:cubicBezTo>
                  <a:pt x="4499620" y="2494433"/>
                  <a:pt x="4522786" y="2558995"/>
                  <a:pt x="4609158" y="2610321"/>
                </a:cubicBezTo>
                <a:cubicBezTo>
                  <a:pt x="4695530" y="2661647"/>
                  <a:pt x="4935305" y="2781751"/>
                  <a:pt x="4984517" y="2794451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/>
          <p:cNvGrpSpPr/>
          <p:nvPr/>
        </p:nvGrpSpPr>
        <p:grpSpPr>
          <a:xfrm>
            <a:off x="5723912" y="2814157"/>
            <a:ext cx="2181693" cy="2785541"/>
            <a:chOff x="5227784" y="2074829"/>
            <a:chExt cx="2181693" cy="2785541"/>
          </a:xfrm>
        </p:grpSpPr>
        <p:sp>
          <p:nvSpPr>
            <p:cNvPr id="43" name="Oval 42"/>
            <p:cNvSpPr/>
            <p:nvPr/>
          </p:nvSpPr>
          <p:spPr>
            <a:xfrm>
              <a:off x="5227784" y="4662647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/>
            <p:cNvSpPr/>
            <p:nvPr/>
          </p:nvSpPr>
          <p:spPr>
            <a:xfrm>
              <a:off x="5403476" y="47697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/>
            <p:cNvSpPr/>
            <p:nvPr/>
          </p:nvSpPr>
          <p:spPr>
            <a:xfrm>
              <a:off x="5744614" y="2553199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/>
            <p:cNvSpPr/>
            <p:nvPr/>
          </p:nvSpPr>
          <p:spPr>
            <a:xfrm>
              <a:off x="5883566" y="2147048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/>
            <p:cNvSpPr/>
            <p:nvPr/>
          </p:nvSpPr>
          <p:spPr>
            <a:xfrm>
              <a:off x="6055254" y="2074829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/>
            <p:cNvSpPr/>
            <p:nvPr/>
          </p:nvSpPr>
          <p:spPr>
            <a:xfrm>
              <a:off x="6174034" y="2247401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/>
            <p:cNvSpPr/>
            <p:nvPr/>
          </p:nvSpPr>
          <p:spPr>
            <a:xfrm>
              <a:off x="6379342" y="234775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/>
            <p:cNvSpPr/>
            <p:nvPr/>
          </p:nvSpPr>
          <p:spPr>
            <a:xfrm>
              <a:off x="6640199" y="3235258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/>
            <p:cNvSpPr/>
            <p:nvPr/>
          </p:nvSpPr>
          <p:spPr>
            <a:xfrm>
              <a:off x="6845507" y="4409634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Oval 52"/>
            <p:cNvSpPr/>
            <p:nvPr/>
          </p:nvSpPr>
          <p:spPr>
            <a:xfrm>
              <a:off x="7151261" y="46173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/>
            <p:cNvSpPr/>
            <p:nvPr/>
          </p:nvSpPr>
          <p:spPr>
            <a:xfrm>
              <a:off x="7317109" y="4769723"/>
              <a:ext cx="92368" cy="90647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5" name="Straight Connector 54"/>
          <p:cNvCxnSpPr/>
          <p:nvPr/>
        </p:nvCxnSpPr>
        <p:spPr>
          <a:xfrm flipH="1" flipV="1">
            <a:off x="1634260" y="481521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3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4707" y="1313383"/>
            <a:ext cx="6734893" cy="4782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Day 1: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Introduction &amp;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b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asic concepts</a:t>
            </a:r>
            <a:endParaRPr lang="en-US" sz="120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400" b="1" u="sng" dirty="0" smtClean="0">
                <a:solidFill>
                  <a:schemeClr val="tx2">
                    <a:lumMod val="75000"/>
                  </a:schemeClr>
                </a:solidFill>
              </a:rPr>
              <a:t>Segmentation 1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</a:rPr>
              <a:t/>
            </a:r>
            <a:br>
              <a:rPr lang="en-US" sz="1200" dirty="0">
                <a:solidFill>
                  <a:schemeClr val="tx2">
                    <a:lumMod val="75000"/>
                  </a:schemeClr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008000"/>
                </a:solidFill>
              </a:rPr>
              <a:t>Day 2:</a:t>
            </a:r>
          </a:p>
          <a:p>
            <a:pPr marL="457200" lvl="0" indent="-457200"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008000"/>
                </a:solidFill>
              </a:rPr>
              <a:t>Measure </a:t>
            </a:r>
            <a:r>
              <a:rPr lang="en-US" sz="2400" b="1" dirty="0">
                <a:solidFill>
                  <a:srgbClr val="008000"/>
                </a:solidFill>
              </a:rPr>
              <a:t>in time sequence and </a:t>
            </a:r>
            <a:r>
              <a:rPr lang="en-US" sz="2400" b="1" dirty="0" smtClean="0">
                <a:solidFill>
                  <a:srgbClr val="008000"/>
                </a:solidFill>
              </a:rPr>
              <a:t>tracking</a:t>
            </a:r>
            <a:endParaRPr lang="en-US" sz="1200" b="1" dirty="0">
              <a:solidFill>
                <a:srgbClr val="008000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en-US" sz="2400" b="1" dirty="0" smtClean="0">
                <a:solidFill>
                  <a:srgbClr val="008000"/>
                </a:solidFill>
              </a:rPr>
              <a:t>Segmentation 2</a:t>
            </a:r>
            <a:br>
              <a:rPr lang="en-US" sz="2400" b="1" dirty="0" smtClean="0">
                <a:solidFill>
                  <a:srgbClr val="008000"/>
                </a:solidFill>
              </a:rPr>
            </a:br>
            <a:endParaRPr lang="en-US" sz="1200" b="1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0" lvl="0" indent="0">
              <a:buNone/>
            </a:pPr>
            <a:r>
              <a:rPr lang="en-US" sz="2400" b="1" dirty="0" smtClean="0">
                <a:solidFill>
                  <a:srgbClr val="A50021"/>
                </a:solidFill>
              </a:rPr>
              <a:t>Day 3:</a:t>
            </a:r>
          </a:p>
          <a:p>
            <a:pPr marL="514350" lvl="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Visualize </a:t>
            </a:r>
            <a:r>
              <a:rPr lang="en-US" sz="2400" b="1" dirty="0">
                <a:solidFill>
                  <a:srgbClr val="A50021"/>
                </a:solidFill>
              </a:rPr>
              <a:t>and Explore 3D </a:t>
            </a:r>
            <a:r>
              <a:rPr lang="en-US" sz="2400" b="1" dirty="0" smtClean="0">
                <a:solidFill>
                  <a:srgbClr val="A50021"/>
                </a:solidFill>
              </a:rPr>
              <a:t>images</a:t>
            </a:r>
            <a:endParaRPr lang="en-US" sz="1200" dirty="0">
              <a:solidFill>
                <a:srgbClr val="A50021"/>
              </a:solidFill>
            </a:endParaRPr>
          </a:p>
          <a:p>
            <a:pPr marL="514350" indent="-514350">
              <a:buFont typeface="+mj-lt"/>
              <a:buAutoNum type="arabicPeriod" startAt="5"/>
            </a:pPr>
            <a:r>
              <a:rPr lang="en-US" sz="2400" b="1" dirty="0" smtClean="0">
                <a:solidFill>
                  <a:srgbClr val="A50021"/>
                </a:solidFill>
              </a:rPr>
              <a:t>Spot detection and segmentation in 3D</a:t>
            </a:r>
            <a:br>
              <a:rPr lang="en-US" sz="2400" b="1" dirty="0" smtClean="0">
                <a:solidFill>
                  <a:srgbClr val="A50021"/>
                </a:solidFill>
              </a:rPr>
            </a:br>
            <a:endParaRPr lang="en-US" sz="1200" b="1" dirty="0" smtClean="0">
              <a:solidFill>
                <a:srgbClr val="A5002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GB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3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H-Maxima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3429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09"/>
            <a:ext cx="3459607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reeform 9"/>
          <p:cNvSpPr/>
          <p:nvPr/>
        </p:nvSpPr>
        <p:spPr>
          <a:xfrm>
            <a:off x="5306457" y="2872928"/>
            <a:ext cx="2850276" cy="3057523"/>
          </a:xfrm>
          <a:custGeom>
            <a:avLst/>
            <a:gdLst>
              <a:gd name="connsiteX0" fmla="*/ 0 w 4762500"/>
              <a:gd name="connsiteY0" fmla="*/ 2896071 h 2896071"/>
              <a:gd name="connsiteX1" fmla="*/ 647700 w 4762500"/>
              <a:gd name="connsiteY1" fmla="*/ 2734146 h 2896071"/>
              <a:gd name="connsiteX2" fmla="*/ 838200 w 4762500"/>
              <a:gd name="connsiteY2" fmla="*/ 2610321 h 2896071"/>
              <a:gd name="connsiteX3" fmla="*/ 990600 w 4762500"/>
              <a:gd name="connsiteY3" fmla="*/ 2753196 h 2896071"/>
              <a:gd name="connsiteX4" fmla="*/ 1104900 w 4762500"/>
              <a:gd name="connsiteY4" fmla="*/ 2457921 h 2896071"/>
              <a:gd name="connsiteX5" fmla="*/ 1228725 w 4762500"/>
              <a:gd name="connsiteY5" fmla="*/ 2581746 h 2896071"/>
              <a:gd name="connsiteX6" fmla="*/ 1343025 w 4762500"/>
              <a:gd name="connsiteY6" fmla="*/ 2191221 h 2896071"/>
              <a:gd name="connsiteX7" fmla="*/ 1533525 w 4762500"/>
              <a:gd name="connsiteY7" fmla="*/ 1219671 h 2896071"/>
              <a:gd name="connsiteX8" fmla="*/ 1704975 w 4762500"/>
              <a:gd name="connsiteY8" fmla="*/ 571971 h 2896071"/>
              <a:gd name="connsiteX9" fmla="*/ 1809750 w 4762500"/>
              <a:gd name="connsiteY9" fmla="*/ 591021 h 2896071"/>
              <a:gd name="connsiteX10" fmla="*/ 1857375 w 4762500"/>
              <a:gd name="connsiteY10" fmla="*/ 410046 h 2896071"/>
              <a:gd name="connsiteX11" fmla="*/ 1905000 w 4762500"/>
              <a:gd name="connsiteY11" fmla="*/ 371946 h 2896071"/>
              <a:gd name="connsiteX12" fmla="*/ 1981200 w 4762500"/>
              <a:gd name="connsiteY12" fmla="*/ 248121 h 2896071"/>
              <a:gd name="connsiteX13" fmla="*/ 2114550 w 4762500"/>
              <a:gd name="connsiteY13" fmla="*/ 343371 h 2896071"/>
              <a:gd name="connsiteX14" fmla="*/ 2257425 w 4762500"/>
              <a:gd name="connsiteY14" fmla="*/ 471 h 2896071"/>
              <a:gd name="connsiteX15" fmla="*/ 2371725 w 4762500"/>
              <a:gd name="connsiteY15" fmla="*/ 267171 h 2896071"/>
              <a:gd name="connsiteX16" fmla="*/ 2476500 w 4762500"/>
              <a:gd name="connsiteY16" fmla="*/ 190971 h 2896071"/>
              <a:gd name="connsiteX17" fmla="*/ 2686050 w 4762500"/>
              <a:gd name="connsiteY17" fmla="*/ 343371 h 2896071"/>
              <a:gd name="connsiteX18" fmla="*/ 2819400 w 4762500"/>
              <a:gd name="connsiteY18" fmla="*/ 238596 h 2896071"/>
              <a:gd name="connsiteX19" fmla="*/ 2990850 w 4762500"/>
              <a:gd name="connsiteY19" fmla="*/ 638646 h 2896071"/>
              <a:gd name="connsiteX20" fmla="*/ 3190875 w 4762500"/>
              <a:gd name="connsiteY20" fmla="*/ 1152996 h 2896071"/>
              <a:gd name="connsiteX21" fmla="*/ 3286125 w 4762500"/>
              <a:gd name="connsiteY21" fmla="*/ 1114896 h 2896071"/>
              <a:gd name="connsiteX22" fmla="*/ 3486150 w 4762500"/>
              <a:gd name="connsiteY22" fmla="*/ 2115021 h 2896071"/>
              <a:gd name="connsiteX23" fmla="*/ 3638550 w 4762500"/>
              <a:gd name="connsiteY23" fmla="*/ 2153121 h 2896071"/>
              <a:gd name="connsiteX24" fmla="*/ 3771900 w 4762500"/>
              <a:gd name="connsiteY24" fmla="*/ 2362671 h 2896071"/>
              <a:gd name="connsiteX25" fmla="*/ 3867150 w 4762500"/>
              <a:gd name="connsiteY25" fmla="*/ 2391246 h 2896071"/>
              <a:gd name="connsiteX26" fmla="*/ 4048125 w 4762500"/>
              <a:gd name="connsiteY26" fmla="*/ 2486496 h 2896071"/>
              <a:gd name="connsiteX27" fmla="*/ 4171950 w 4762500"/>
              <a:gd name="connsiteY27" fmla="*/ 2343621 h 2896071"/>
              <a:gd name="connsiteX28" fmla="*/ 4276725 w 4762500"/>
              <a:gd name="connsiteY28" fmla="*/ 2448396 h 2896071"/>
              <a:gd name="connsiteX29" fmla="*/ 4391025 w 4762500"/>
              <a:gd name="connsiteY29" fmla="*/ 2562696 h 2896071"/>
              <a:gd name="connsiteX30" fmla="*/ 4448175 w 4762500"/>
              <a:gd name="connsiteY30" fmla="*/ 2486496 h 2896071"/>
              <a:gd name="connsiteX31" fmla="*/ 4591050 w 4762500"/>
              <a:gd name="connsiteY31" fmla="*/ 2610321 h 2896071"/>
              <a:gd name="connsiteX32" fmla="*/ 4762500 w 4762500"/>
              <a:gd name="connsiteY32" fmla="*/ 2676996 h 289607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56308 w 4780608"/>
              <a:gd name="connsiteY2" fmla="*/ 26103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665808 w 4780608"/>
              <a:gd name="connsiteY1" fmla="*/ 2734146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99308 w 4780608"/>
              <a:gd name="connsiteY12" fmla="*/ 248121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343371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3 w 4780608"/>
              <a:gd name="connsiteY8" fmla="*/ 571971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0608"/>
              <a:gd name="connsiteY0" fmla="*/ 2800821 h 2800821"/>
              <a:gd name="connsiteX1" fmla="*/ 593374 w 4780608"/>
              <a:gd name="connsiteY1" fmla="*/ 2638897 h 2800821"/>
              <a:gd name="connsiteX2" fmla="*/ 838200 w 4780608"/>
              <a:gd name="connsiteY2" fmla="*/ 2381721 h 2800821"/>
              <a:gd name="connsiteX3" fmla="*/ 1008708 w 4780608"/>
              <a:gd name="connsiteY3" fmla="*/ 2753196 h 2800821"/>
              <a:gd name="connsiteX4" fmla="*/ 1123008 w 4780608"/>
              <a:gd name="connsiteY4" fmla="*/ 2457921 h 2800821"/>
              <a:gd name="connsiteX5" fmla="*/ 1246833 w 4780608"/>
              <a:gd name="connsiteY5" fmla="*/ 2581746 h 2800821"/>
              <a:gd name="connsiteX6" fmla="*/ 1361133 w 4780608"/>
              <a:gd name="connsiteY6" fmla="*/ 2191221 h 2800821"/>
              <a:gd name="connsiteX7" fmla="*/ 1551633 w 4780608"/>
              <a:gd name="connsiteY7" fmla="*/ 1219671 h 2800821"/>
              <a:gd name="connsiteX8" fmla="*/ 1723084 w 4780608"/>
              <a:gd name="connsiteY8" fmla="*/ 438622 h 2800821"/>
              <a:gd name="connsiteX9" fmla="*/ 1827858 w 4780608"/>
              <a:gd name="connsiteY9" fmla="*/ 591021 h 2800821"/>
              <a:gd name="connsiteX10" fmla="*/ 1875483 w 4780608"/>
              <a:gd name="connsiteY10" fmla="*/ 410046 h 2800821"/>
              <a:gd name="connsiteX11" fmla="*/ 1923108 w 4780608"/>
              <a:gd name="connsiteY11" fmla="*/ 371946 h 2800821"/>
              <a:gd name="connsiteX12" fmla="*/ 1981199 w 4780608"/>
              <a:gd name="connsiteY12" fmla="*/ 76672 h 2800821"/>
              <a:gd name="connsiteX13" fmla="*/ 2132658 w 4780608"/>
              <a:gd name="connsiteY13" fmla="*/ 343371 h 2800821"/>
              <a:gd name="connsiteX14" fmla="*/ 2275533 w 4780608"/>
              <a:gd name="connsiteY14" fmla="*/ 471 h 2800821"/>
              <a:gd name="connsiteX15" fmla="*/ 2389833 w 4780608"/>
              <a:gd name="connsiteY15" fmla="*/ 267171 h 2800821"/>
              <a:gd name="connsiteX16" fmla="*/ 2494608 w 4780608"/>
              <a:gd name="connsiteY16" fmla="*/ 190971 h 2800821"/>
              <a:gd name="connsiteX17" fmla="*/ 2704158 w 4780608"/>
              <a:gd name="connsiteY17" fmla="*/ 591022 h 2800821"/>
              <a:gd name="connsiteX18" fmla="*/ 2837508 w 4780608"/>
              <a:gd name="connsiteY18" fmla="*/ 238596 h 2800821"/>
              <a:gd name="connsiteX19" fmla="*/ 3008958 w 4780608"/>
              <a:gd name="connsiteY19" fmla="*/ 638646 h 2800821"/>
              <a:gd name="connsiteX20" fmla="*/ 3208983 w 4780608"/>
              <a:gd name="connsiteY20" fmla="*/ 1152996 h 2800821"/>
              <a:gd name="connsiteX21" fmla="*/ 3304233 w 4780608"/>
              <a:gd name="connsiteY21" fmla="*/ 1114896 h 2800821"/>
              <a:gd name="connsiteX22" fmla="*/ 3504258 w 4780608"/>
              <a:gd name="connsiteY22" fmla="*/ 2115021 h 2800821"/>
              <a:gd name="connsiteX23" fmla="*/ 3656658 w 4780608"/>
              <a:gd name="connsiteY23" fmla="*/ 2153121 h 2800821"/>
              <a:gd name="connsiteX24" fmla="*/ 3790008 w 4780608"/>
              <a:gd name="connsiteY24" fmla="*/ 2362671 h 2800821"/>
              <a:gd name="connsiteX25" fmla="*/ 3885258 w 4780608"/>
              <a:gd name="connsiteY25" fmla="*/ 2391246 h 2800821"/>
              <a:gd name="connsiteX26" fmla="*/ 4066233 w 4780608"/>
              <a:gd name="connsiteY26" fmla="*/ 2486496 h 2800821"/>
              <a:gd name="connsiteX27" fmla="*/ 4190058 w 4780608"/>
              <a:gd name="connsiteY27" fmla="*/ 2343621 h 2800821"/>
              <a:gd name="connsiteX28" fmla="*/ 4294833 w 4780608"/>
              <a:gd name="connsiteY28" fmla="*/ 2448396 h 2800821"/>
              <a:gd name="connsiteX29" fmla="*/ 4409133 w 4780608"/>
              <a:gd name="connsiteY29" fmla="*/ 2562696 h 2800821"/>
              <a:gd name="connsiteX30" fmla="*/ 4466283 w 4780608"/>
              <a:gd name="connsiteY30" fmla="*/ 2486496 h 2800821"/>
              <a:gd name="connsiteX31" fmla="*/ 4609158 w 4780608"/>
              <a:gd name="connsiteY31" fmla="*/ 2610321 h 2800821"/>
              <a:gd name="connsiteX32" fmla="*/ 4780608 w 4780608"/>
              <a:gd name="connsiteY32" fmla="*/ 2676996 h 2800821"/>
              <a:gd name="connsiteX0" fmla="*/ 0 w 4785973"/>
              <a:gd name="connsiteY0" fmla="*/ 2800821 h 2800821"/>
              <a:gd name="connsiteX1" fmla="*/ 593374 w 4785973"/>
              <a:gd name="connsiteY1" fmla="*/ 2638897 h 2800821"/>
              <a:gd name="connsiteX2" fmla="*/ 838200 w 4785973"/>
              <a:gd name="connsiteY2" fmla="*/ 2381721 h 2800821"/>
              <a:gd name="connsiteX3" fmla="*/ 1008708 w 4785973"/>
              <a:gd name="connsiteY3" fmla="*/ 2753196 h 2800821"/>
              <a:gd name="connsiteX4" fmla="*/ 1123008 w 4785973"/>
              <a:gd name="connsiteY4" fmla="*/ 2457921 h 2800821"/>
              <a:gd name="connsiteX5" fmla="*/ 1246833 w 4785973"/>
              <a:gd name="connsiteY5" fmla="*/ 2581746 h 2800821"/>
              <a:gd name="connsiteX6" fmla="*/ 1361133 w 4785973"/>
              <a:gd name="connsiteY6" fmla="*/ 2191221 h 2800821"/>
              <a:gd name="connsiteX7" fmla="*/ 1551633 w 4785973"/>
              <a:gd name="connsiteY7" fmla="*/ 1219671 h 2800821"/>
              <a:gd name="connsiteX8" fmla="*/ 1723084 w 4785973"/>
              <a:gd name="connsiteY8" fmla="*/ 438622 h 2800821"/>
              <a:gd name="connsiteX9" fmla="*/ 1827858 w 4785973"/>
              <a:gd name="connsiteY9" fmla="*/ 591021 h 2800821"/>
              <a:gd name="connsiteX10" fmla="*/ 1875483 w 4785973"/>
              <a:gd name="connsiteY10" fmla="*/ 410046 h 2800821"/>
              <a:gd name="connsiteX11" fmla="*/ 1923108 w 4785973"/>
              <a:gd name="connsiteY11" fmla="*/ 371946 h 2800821"/>
              <a:gd name="connsiteX12" fmla="*/ 1981199 w 4785973"/>
              <a:gd name="connsiteY12" fmla="*/ 76672 h 2800821"/>
              <a:gd name="connsiteX13" fmla="*/ 2132658 w 4785973"/>
              <a:gd name="connsiteY13" fmla="*/ 343371 h 2800821"/>
              <a:gd name="connsiteX14" fmla="*/ 2275533 w 4785973"/>
              <a:gd name="connsiteY14" fmla="*/ 471 h 2800821"/>
              <a:gd name="connsiteX15" fmla="*/ 2389833 w 4785973"/>
              <a:gd name="connsiteY15" fmla="*/ 267171 h 2800821"/>
              <a:gd name="connsiteX16" fmla="*/ 2494608 w 4785973"/>
              <a:gd name="connsiteY16" fmla="*/ 190971 h 2800821"/>
              <a:gd name="connsiteX17" fmla="*/ 2704158 w 4785973"/>
              <a:gd name="connsiteY17" fmla="*/ 591022 h 2800821"/>
              <a:gd name="connsiteX18" fmla="*/ 2837508 w 4785973"/>
              <a:gd name="connsiteY18" fmla="*/ 238596 h 2800821"/>
              <a:gd name="connsiteX19" fmla="*/ 3008958 w 4785973"/>
              <a:gd name="connsiteY19" fmla="*/ 638646 h 2800821"/>
              <a:gd name="connsiteX20" fmla="*/ 3208983 w 4785973"/>
              <a:gd name="connsiteY20" fmla="*/ 1152996 h 2800821"/>
              <a:gd name="connsiteX21" fmla="*/ 3304233 w 4785973"/>
              <a:gd name="connsiteY21" fmla="*/ 1114896 h 2800821"/>
              <a:gd name="connsiteX22" fmla="*/ 3504258 w 4785973"/>
              <a:gd name="connsiteY22" fmla="*/ 2115021 h 2800821"/>
              <a:gd name="connsiteX23" fmla="*/ 3656658 w 4785973"/>
              <a:gd name="connsiteY23" fmla="*/ 2153121 h 2800821"/>
              <a:gd name="connsiteX24" fmla="*/ 3790008 w 4785973"/>
              <a:gd name="connsiteY24" fmla="*/ 2362671 h 2800821"/>
              <a:gd name="connsiteX25" fmla="*/ 3885258 w 4785973"/>
              <a:gd name="connsiteY25" fmla="*/ 2391246 h 2800821"/>
              <a:gd name="connsiteX26" fmla="*/ 4066233 w 4785973"/>
              <a:gd name="connsiteY26" fmla="*/ 2486496 h 2800821"/>
              <a:gd name="connsiteX27" fmla="*/ 4190058 w 4785973"/>
              <a:gd name="connsiteY27" fmla="*/ 2343621 h 2800821"/>
              <a:gd name="connsiteX28" fmla="*/ 4294833 w 4785973"/>
              <a:gd name="connsiteY28" fmla="*/ 2448396 h 2800821"/>
              <a:gd name="connsiteX29" fmla="*/ 4409133 w 4785973"/>
              <a:gd name="connsiteY29" fmla="*/ 2562696 h 2800821"/>
              <a:gd name="connsiteX30" fmla="*/ 4466283 w 4785973"/>
              <a:gd name="connsiteY30" fmla="*/ 2486496 h 2800821"/>
              <a:gd name="connsiteX31" fmla="*/ 4609158 w 4785973"/>
              <a:gd name="connsiteY31" fmla="*/ 2610321 h 2800821"/>
              <a:gd name="connsiteX32" fmla="*/ 4785973 w 4785973"/>
              <a:gd name="connsiteY32" fmla="*/ 2714369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03691 h 2800821"/>
              <a:gd name="connsiteX0" fmla="*/ 0 w 4979152"/>
              <a:gd name="connsiteY0" fmla="*/ 2800821 h 2800821"/>
              <a:gd name="connsiteX1" fmla="*/ 593374 w 4979152"/>
              <a:gd name="connsiteY1" fmla="*/ 2638897 h 2800821"/>
              <a:gd name="connsiteX2" fmla="*/ 838200 w 4979152"/>
              <a:gd name="connsiteY2" fmla="*/ 2381721 h 2800821"/>
              <a:gd name="connsiteX3" fmla="*/ 1008708 w 4979152"/>
              <a:gd name="connsiteY3" fmla="*/ 2753196 h 2800821"/>
              <a:gd name="connsiteX4" fmla="*/ 1123008 w 4979152"/>
              <a:gd name="connsiteY4" fmla="*/ 2457921 h 2800821"/>
              <a:gd name="connsiteX5" fmla="*/ 1246833 w 4979152"/>
              <a:gd name="connsiteY5" fmla="*/ 2581746 h 2800821"/>
              <a:gd name="connsiteX6" fmla="*/ 1361133 w 4979152"/>
              <a:gd name="connsiteY6" fmla="*/ 2191221 h 2800821"/>
              <a:gd name="connsiteX7" fmla="*/ 1551633 w 4979152"/>
              <a:gd name="connsiteY7" fmla="*/ 1219671 h 2800821"/>
              <a:gd name="connsiteX8" fmla="*/ 1723084 w 4979152"/>
              <a:gd name="connsiteY8" fmla="*/ 438622 h 2800821"/>
              <a:gd name="connsiteX9" fmla="*/ 1827858 w 4979152"/>
              <a:gd name="connsiteY9" fmla="*/ 591021 h 2800821"/>
              <a:gd name="connsiteX10" fmla="*/ 1875483 w 4979152"/>
              <a:gd name="connsiteY10" fmla="*/ 410046 h 2800821"/>
              <a:gd name="connsiteX11" fmla="*/ 1923108 w 4979152"/>
              <a:gd name="connsiteY11" fmla="*/ 371946 h 2800821"/>
              <a:gd name="connsiteX12" fmla="*/ 1981199 w 4979152"/>
              <a:gd name="connsiteY12" fmla="*/ 76672 h 2800821"/>
              <a:gd name="connsiteX13" fmla="*/ 2132658 w 4979152"/>
              <a:gd name="connsiteY13" fmla="*/ 343371 h 2800821"/>
              <a:gd name="connsiteX14" fmla="*/ 2275533 w 4979152"/>
              <a:gd name="connsiteY14" fmla="*/ 471 h 2800821"/>
              <a:gd name="connsiteX15" fmla="*/ 2389833 w 4979152"/>
              <a:gd name="connsiteY15" fmla="*/ 267171 h 2800821"/>
              <a:gd name="connsiteX16" fmla="*/ 2494608 w 4979152"/>
              <a:gd name="connsiteY16" fmla="*/ 190971 h 2800821"/>
              <a:gd name="connsiteX17" fmla="*/ 2704158 w 4979152"/>
              <a:gd name="connsiteY17" fmla="*/ 591022 h 2800821"/>
              <a:gd name="connsiteX18" fmla="*/ 2837508 w 4979152"/>
              <a:gd name="connsiteY18" fmla="*/ 238596 h 2800821"/>
              <a:gd name="connsiteX19" fmla="*/ 3008958 w 4979152"/>
              <a:gd name="connsiteY19" fmla="*/ 638646 h 2800821"/>
              <a:gd name="connsiteX20" fmla="*/ 3208983 w 4979152"/>
              <a:gd name="connsiteY20" fmla="*/ 1152996 h 2800821"/>
              <a:gd name="connsiteX21" fmla="*/ 3304233 w 4979152"/>
              <a:gd name="connsiteY21" fmla="*/ 1114896 h 2800821"/>
              <a:gd name="connsiteX22" fmla="*/ 3504258 w 4979152"/>
              <a:gd name="connsiteY22" fmla="*/ 2115021 h 2800821"/>
              <a:gd name="connsiteX23" fmla="*/ 3656658 w 4979152"/>
              <a:gd name="connsiteY23" fmla="*/ 2153121 h 2800821"/>
              <a:gd name="connsiteX24" fmla="*/ 3790008 w 4979152"/>
              <a:gd name="connsiteY24" fmla="*/ 2362671 h 2800821"/>
              <a:gd name="connsiteX25" fmla="*/ 3885258 w 4979152"/>
              <a:gd name="connsiteY25" fmla="*/ 2391246 h 2800821"/>
              <a:gd name="connsiteX26" fmla="*/ 4066233 w 4979152"/>
              <a:gd name="connsiteY26" fmla="*/ 2486496 h 2800821"/>
              <a:gd name="connsiteX27" fmla="*/ 4190058 w 4979152"/>
              <a:gd name="connsiteY27" fmla="*/ 2343621 h 2800821"/>
              <a:gd name="connsiteX28" fmla="*/ 4294833 w 4979152"/>
              <a:gd name="connsiteY28" fmla="*/ 2448396 h 2800821"/>
              <a:gd name="connsiteX29" fmla="*/ 4409133 w 4979152"/>
              <a:gd name="connsiteY29" fmla="*/ 2562696 h 2800821"/>
              <a:gd name="connsiteX30" fmla="*/ 4466283 w 4979152"/>
              <a:gd name="connsiteY30" fmla="*/ 2486496 h 2800821"/>
              <a:gd name="connsiteX31" fmla="*/ 4609158 w 4979152"/>
              <a:gd name="connsiteY31" fmla="*/ 2610321 h 2800821"/>
              <a:gd name="connsiteX32" fmla="*/ 4979152 w 4979152"/>
              <a:gd name="connsiteY32" fmla="*/ 2735725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67757 h 2800821"/>
              <a:gd name="connsiteX0" fmla="*/ 0 w 4984517"/>
              <a:gd name="connsiteY0" fmla="*/ 2800821 h 2800821"/>
              <a:gd name="connsiteX1" fmla="*/ 593374 w 4984517"/>
              <a:gd name="connsiteY1" fmla="*/ 2638897 h 2800821"/>
              <a:gd name="connsiteX2" fmla="*/ 838200 w 4984517"/>
              <a:gd name="connsiteY2" fmla="*/ 2381721 h 2800821"/>
              <a:gd name="connsiteX3" fmla="*/ 1008708 w 4984517"/>
              <a:gd name="connsiteY3" fmla="*/ 2753196 h 2800821"/>
              <a:gd name="connsiteX4" fmla="*/ 1123008 w 4984517"/>
              <a:gd name="connsiteY4" fmla="*/ 2457921 h 2800821"/>
              <a:gd name="connsiteX5" fmla="*/ 1246833 w 4984517"/>
              <a:gd name="connsiteY5" fmla="*/ 2581746 h 2800821"/>
              <a:gd name="connsiteX6" fmla="*/ 1361133 w 4984517"/>
              <a:gd name="connsiteY6" fmla="*/ 2191221 h 2800821"/>
              <a:gd name="connsiteX7" fmla="*/ 1551633 w 4984517"/>
              <a:gd name="connsiteY7" fmla="*/ 1219671 h 2800821"/>
              <a:gd name="connsiteX8" fmla="*/ 1723084 w 4984517"/>
              <a:gd name="connsiteY8" fmla="*/ 438622 h 2800821"/>
              <a:gd name="connsiteX9" fmla="*/ 1827858 w 4984517"/>
              <a:gd name="connsiteY9" fmla="*/ 591021 h 2800821"/>
              <a:gd name="connsiteX10" fmla="*/ 1875483 w 4984517"/>
              <a:gd name="connsiteY10" fmla="*/ 410046 h 2800821"/>
              <a:gd name="connsiteX11" fmla="*/ 1923108 w 4984517"/>
              <a:gd name="connsiteY11" fmla="*/ 371946 h 2800821"/>
              <a:gd name="connsiteX12" fmla="*/ 1981199 w 4984517"/>
              <a:gd name="connsiteY12" fmla="*/ 76672 h 2800821"/>
              <a:gd name="connsiteX13" fmla="*/ 2132658 w 4984517"/>
              <a:gd name="connsiteY13" fmla="*/ 343371 h 2800821"/>
              <a:gd name="connsiteX14" fmla="*/ 2275533 w 4984517"/>
              <a:gd name="connsiteY14" fmla="*/ 471 h 2800821"/>
              <a:gd name="connsiteX15" fmla="*/ 2389833 w 4984517"/>
              <a:gd name="connsiteY15" fmla="*/ 267171 h 2800821"/>
              <a:gd name="connsiteX16" fmla="*/ 2494608 w 4984517"/>
              <a:gd name="connsiteY16" fmla="*/ 190971 h 2800821"/>
              <a:gd name="connsiteX17" fmla="*/ 2704158 w 4984517"/>
              <a:gd name="connsiteY17" fmla="*/ 591022 h 2800821"/>
              <a:gd name="connsiteX18" fmla="*/ 2837508 w 4984517"/>
              <a:gd name="connsiteY18" fmla="*/ 238596 h 2800821"/>
              <a:gd name="connsiteX19" fmla="*/ 3008958 w 4984517"/>
              <a:gd name="connsiteY19" fmla="*/ 638646 h 2800821"/>
              <a:gd name="connsiteX20" fmla="*/ 3208983 w 4984517"/>
              <a:gd name="connsiteY20" fmla="*/ 1152996 h 2800821"/>
              <a:gd name="connsiteX21" fmla="*/ 3304233 w 4984517"/>
              <a:gd name="connsiteY21" fmla="*/ 1114896 h 2800821"/>
              <a:gd name="connsiteX22" fmla="*/ 3504258 w 4984517"/>
              <a:gd name="connsiteY22" fmla="*/ 2115021 h 2800821"/>
              <a:gd name="connsiteX23" fmla="*/ 3656658 w 4984517"/>
              <a:gd name="connsiteY23" fmla="*/ 2153121 h 2800821"/>
              <a:gd name="connsiteX24" fmla="*/ 3790008 w 4984517"/>
              <a:gd name="connsiteY24" fmla="*/ 2362671 h 2800821"/>
              <a:gd name="connsiteX25" fmla="*/ 3885258 w 4984517"/>
              <a:gd name="connsiteY25" fmla="*/ 2391246 h 2800821"/>
              <a:gd name="connsiteX26" fmla="*/ 4066233 w 4984517"/>
              <a:gd name="connsiteY26" fmla="*/ 2486496 h 2800821"/>
              <a:gd name="connsiteX27" fmla="*/ 4190058 w 4984517"/>
              <a:gd name="connsiteY27" fmla="*/ 2343621 h 2800821"/>
              <a:gd name="connsiteX28" fmla="*/ 4294833 w 4984517"/>
              <a:gd name="connsiteY28" fmla="*/ 2448396 h 2800821"/>
              <a:gd name="connsiteX29" fmla="*/ 4409133 w 4984517"/>
              <a:gd name="connsiteY29" fmla="*/ 2562696 h 2800821"/>
              <a:gd name="connsiteX30" fmla="*/ 4466283 w 4984517"/>
              <a:gd name="connsiteY30" fmla="*/ 2486496 h 2800821"/>
              <a:gd name="connsiteX31" fmla="*/ 4609158 w 4984517"/>
              <a:gd name="connsiteY31" fmla="*/ 2610321 h 2800821"/>
              <a:gd name="connsiteX32" fmla="*/ 4984517 w 4984517"/>
              <a:gd name="connsiteY32" fmla="*/ 2794451 h 2800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984517" h="2800821">
                <a:moveTo>
                  <a:pt x="0" y="2800821"/>
                </a:moveTo>
                <a:cubicBezTo>
                  <a:pt x="254000" y="2743671"/>
                  <a:pt x="453674" y="2708747"/>
                  <a:pt x="593374" y="2638897"/>
                </a:cubicBezTo>
                <a:cubicBezTo>
                  <a:pt x="733074" y="2569047"/>
                  <a:pt x="768978" y="2362671"/>
                  <a:pt x="838200" y="2381721"/>
                </a:cubicBezTo>
                <a:cubicBezTo>
                  <a:pt x="907422" y="2400771"/>
                  <a:pt x="961240" y="2740496"/>
                  <a:pt x="1008708" y="2753196"/>
                </a:cubicBezTo>
                <a:cubicBezTo>
                  <a:pt x="1056176" y="2765896"/>
                  <a:pt x="1083321" y="2486496"/>
                  <a:pt x="1123008" y="2457921"/>
                </a:cubicBezTo>
                <a:cubicBezTo>
                  <a:pt x="1162696" y="2429346"/>
                  <a:pt x="1207146" y="2626196"/>
                  <a:pt x="1246833" y="2581746"/>
                </a:cubicBezTo>
                <a:cubicBezTo>
                  <a:pt x="1286521" y="2537296"/>
                  <a:pt x="1310333" y="2418233"/>
                  <a:pt x="1361133" y="2191221"/>
                </a:cubicBezTo>
                <a:cubicBezTo>
                  <a:pt x="1411933" y="1964209"/>
                  <a:pt x="1491308" y="1511771"/>
                  <a:pt x="1551633" y="1219671"/>
                </a:cubicBezTo>
                <a:cubicBezTo>
                  <a:pt x="1611958" y="927571"/>
                  <a:pt x="1677047" y="543397"/>
                  <a:pt x="1723084" y="438622"/>
                </a:cubicBezTo>
                <a:cubicBezTo>
                  <a:pt x="1769122" y="333847"/>
                  <a:pt x="1802458" y="595784"/>
                  <a:pt x="1827858" y="591021"/>
                </a:cubicBezTo>
                <a:cubicBezTo>
                  <a:pt x="1853258" y="586258"/>
                  <a:pt x="1859608" y="446558"/>
                  <a:pt x="1875483" y="410046"/>
                </a:cubicBezTo>
                <a:cubicBezTo>
                  <a:pt x="1891358" y="373533"/>
                  <a:pt x="1905489" y="427508"/>
                  <a:pt x="1923108" y="371946"/>
                </a:cubicBezTo>
                <a:cubicBezTo>
                  <a:pt x="1940727" y="316384"/>
                  <a:pt x="1946274" y="81434"/>
                  <a:pt x="1981199" y="76672"/>
                </a:cubicBezTo>
                <a:cubicBezTo>
                  <a:pt x="2016124" y="71909"/>
                  <a:pt x="2083602" y="356071"/>
                  <a:pt x="2132658" y="343371"/>
                </a:cubicBezTo>
                <a:cubicBezTo>
                  <a:pt x="2181714" y="330671"/>
                  <a:pt x="2232671" y="13171"/>
                  <a:pt x="2275533" y="471"/>
                </a:cubicBezTo>
                <a:cubicBezTo>
                  <a:pt x="2318396" y="-12229"/>
                  <a:pt x="2353321" y="235421"/>
                  <a:pt x="2389833" y="267171"/>
                </a:cubicBezTo>
                <a:cubicBezTo>
                  <a:pt x="2426345" y="298921"/>
                  <a:pt x="2442221" y="136996"/>
                  <a:pt x="2494608" y="190971"/>
                </a:cubicBezTo>
                <a:cubicBezTo>
                  <a:pt x="2546995" y="244946"/>
                  <a:pt x="2647008" y="583085"/>
                  <a:pt x="2704158" y="591022"/>
                </a:cubicBezTo>
                <a:cubicBezTo>
                  <a:pt x="2761308" y="598959"/>
                  <a:pt x="2786708" y="230659"/>
                  <a:pt x="2837508" y="238596"/>
                </a:cubicBezTo>
                <a:cubicBezTo>
                  <a:pt x="2888308" y="246533"/>
                  <a:pt x="2947045" y="486246"/>
                  <a:pt x="3008958" y="638646"/>
                </a:cubicBezTo>
                <a:cubicBezTo>
                  <a:pt x="3070871" y="791046"/>
                  <a:pt x="3159771" y="1073621"/>
                  <a:pt x="3208983" y="1152996"/>
                </a:cubicBezTo>
                <a:cubicBezTo>
                  <a:pt x="3258195" y="1232371"/>
                  <a:pt x="3255021" y="954558"/>
                  <a:pt x="3304233" y="1114896"/>
                </a:cubicBezTo>
                <a:cubicBezTo>
                  <a:pt x="3353446" y="1275233"/>
                  <a:pt x="3445521" y="1941984"/>
                  <a:pt x="3504258" y="2115021"/>
                </a:cubicBezTo>
                <a:cubicBezTo>
                  <a:pt x="3562995" y="2288058"/>
                  <a:pt x="3609033" y="2111846"/>
                  <a:pt x="3656658" y="2153121"/>
                </a:cubicBezTo>
                <a:cubicBezTo>
                  <a:pt x="3704283" y="2194396"/>
                  <a:pt x="3751908" y="2322984"/>
                  <a:pt x="3790008" y="2362671"/>
                </a:cubicBezTo>
                <a:cubicBezTo>
                  <a:pt x="3828108" y="2402358"/>
                  <a:pt x="3839221" y="2370608"/>
                  <a:pt x="3885258" y="2391246"/>
                </a:cubicBezTo>
                <a:cubicBezTo>
                  <a:pt x="3931296" y="2411883"/>
                  <a:pt x="4015433" y="2494434"/>
                  <a:pt x="4066233" y="2486496"/>
                </a:cubicBezTo>
                <a:cubicBezTo>
                  <a:pt x="4117033" y="2478558"/>
                  <a:pt x="4151958" y="2349971"/>
                  <a:pt x="4190058" y="2343621"/>
                </a:cubicBezTo>
                <a:cubicBezTo>
                  <a:pt x="4228158" y="2337271"/>
                  <a:pt x="4294833" y="2448396"/>
                  <a:pt x="4294833" y="2448396"/>
                </a:cubicBezTo>
                <a:cubicBezTo>
                  <a:pt x="4331345" y="2484908"/>
                  <a:pt x="4380558" y="2556346"/>
                  <a:pt x="4409133" y="2562696"/>
                </a:cubicBezTo>
                <a:cubicBezTo>
                  <a:pt x="4437708" y="2569046"/>
                  <a:pt x="4432946" y="2478559"/>
                  <a:pt x="4466283" y="2486496"/>
                </a:cubicBezTo>
                <a:cubicBezTo>
                  <a:pt x="4499620" y="2494433"/>
                  <a:pt x="4522786" y="2558995"/>
                  <a:pt x="4609158" y="2610321"/>
                </a:cubicBezTo>
                <a:cubicBezTo>
                  <a:pt x="4695530" y="2661647"/>
                  <a:pt x="4935305" y="2781751"/>
                  <a:pt x="4984517" y="2794451"/>
                </a:cubicBezTo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634260" y="481521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733640" y="5401975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5909332" y="55090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6250470" y="3292527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6389422" y="2886376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561110" y="2814157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6679890" y="2986729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/>
          <p:cNvSpPr/>
          <p:nvPr/>
        </p:nvSpPr>
        <p:spPr>
          <a:xfrm>
            <a:off x="6885198" y="308708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>
            <a:off x="7146055" y="3974586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>
            <a:off x="7351363" y="5148962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>
            <a:off x="7657117" y="53566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7822965" y="5509051"/>
            <a:ext cx="92368" cy="90647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5217510" y="5928472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H=0</a:t>
            </a:r>
            <a:endParaRPr lang="en-GB" dirty="0"/>
          </a:p>
        </p:txBody>
      </p:sp>
      <p:sp>
        <p:nvSpPr>
          <p:cNvPr id="38" name="TextBox 37"/>
          <p:cNvSpPr txBox="1"/>
          <p:nvPr/>
        </p:nvSpPr>
        <p:spPr>
          <a:xfrm>
            <a:off x="5204667" y="5928472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H=10</a:t>
            </a:r>
            <a:endParaRPr lang="en-GB" dirty="0"/>
          </a:p>
        </p:txBody>
      </p:sp>
      <p:sp>
        <p:nvSpPr>
          <p:cNvPr id="40" name="TextBox 39"/>
          <p:cNvSpPr txBox="1"/>
          <p:nvPr/>
        </p:nvSpPr>
        <p:spPr>
          <a:xfrm>
            <a:off x="5204666" y="5930451"/>
            <a:ext cx="34534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 H-Maxima, H=40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1" y="2493308"/>
            <a:ext cx="3459650" cy="3484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64" y="2493310"/>
            <a:ext cx="3459649" cy="348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53879" y="5447298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Rectangle 55"/>
          <p:cNvSpPr/>
          <p:nvPr/>
        </p:nvSpPr>
        <p:spPr>
          <a:xfrm>
            <a:off x="6195995" y="3270185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Rectangle 56"/>
          <p:cNvSpPr/>
          <p:nvPr/>
        </p:nvSpPr>
        <p:spPr>
          <a:xfrm>
            <a:off x="6679890" y="2922196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ctangle 57"/>
          <p:cNvSpPr/>
          <p:nvPr/>
        </p:nvSpPr>
        <p:spPr>
          <a:xfrm>
            <a:off x="7146055" y="3894524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ectangle 58"/>
          <p:cNvSpPr/>
          <p:nvPr/>
        </p:nvSpPr>
        <p:spPr>
          <a:xfrm>
            <a:off x="7346600" y="5018814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Rectangle 59"/>
          <p:cNvSpPr/>
          <p:nvPr/>
        </p:nvSpPr>
        <p:spPr>
          <a:xfrm>
            <a:off x="7828080" y="5420243"/>
            <a:ext cx="155643" cy="25076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/>
          <p:cNvSpPr/>
          <p:nvPr/>
        </p:nvSpPr>
        <p:spPr>
          <a:xfrm>
            <a:off x="5368369" y="5337600"/>
            <a:ext cx="516152" cy="5407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/>
          <p:cNvSpPr/>
          <p:nvPr/>
        </p:nvSpPr>
        <p:spPr>
          <a:xfrm>
            <a:off x="6342838" y="2814157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/>
          <p:cNvSpPr/>
          <p:nvPr/>
        </p:nvSpPr>
        <p:spPr>
          <a:xfrm>
            <a:off x="6852807" y="3085129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/>
          <p:cNvSpPr/>
          <p:nvPr/>
        </p:nvSpPr>
        <p:spPr>
          <a:xfrm>
            <a:off x="7616646" y="5156233"/>
            <a:ext cx="182836" cy="43323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660196" y="4821697"/>
            <a:ext cx="983306" cy="1556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33080" y="1009848"/>
            <a:ext cx="49665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75000"/>
                  </a:schemeClr>
                </a:solidFill>
              </a:rPr>
              <a:t>Can one detect Object With Maxima?</a:t>
            </a:r>
          </a:p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Maxima are sensitive to noise</a:t>
            </a:r>
          </a:p>
          <a:p>
            <a:r>
              <a:rPr lang="en-GB" sz="2000" b="1" dirty="0">
                <a:solidFill>
                  <a:schemeClr val="tx2">
                    <a:lumMod val="75000"/>
                  </a:schemeClr>
                </a:solidFill>
              </a:rPr>
              <a:t>Some maxima  are more robust to noise</a:t>
            </a:r>
          </a:p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Select maxima by their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dynamics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89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1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Spot detection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1123890"/>
            <a:ext cx="800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Choose noise as a fraction of peak height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38200" y="5895316"/>
            <a:ext cx="8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Peak height is the signal difference between the peak and the background 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nearby. If 2 objects are close use the intensity in between them.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5265936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Noise  = 0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05400" y="52578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Noise  = 50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429" y="2096639"/>
            <a:ext cx="2525796" cy="310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147880"/>
            <a:ext cx="2533210" cy="3109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392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Typical pipeline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628800"/>
            <a:ext cx="2016224" cy="2298752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1907704" y="1772816"/>
            <a:ext cx="2880320" cy="2952328"/>
            <a:chOff x="1907704" y="1772816"/>
            <a:chExt cx="2880320" cy="29523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07704" y="2420888"/>
              <a:ext cx="2021840" cy="2304256"/>
            </a:xfrm>
            <a:prstGeom prst="rect">
              <a:avLst/>
            </a:prstGeom>
          </p:spPr>
        </p:pic>
        <p:cxnSp>
          <p:nvCxnSpPr>
            <p:cNvPr id="11" name="Curved Connector 10"/>
            <p:cNvCxnSpPr>
              <a:endCxn id="6" idx="0"/>
            </p:cNvCxnSpPr>
            <p:nvPr/>
          </p:nvCxnSpPr>
          <p:spPr>
            <a:xfrm>
              <a:off x="2195736" y="1844825"/>
              <a:ext cx="722888" cy="576063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699792" y="1772816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Pre-processing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35896" y="2564904"/>
            <a:ext cx="4032448" cy="2952328"/>
            <a:chOff x="3635896" y="2564904"/>
            <a:chExt cx="4032448" cy="29523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5896" y="3212976"/>
              <a:ext cx="2009823" cy="2304256"/>
            </a:xfrm>
            <a:prstGeom prst="rect">
              <a:avLst/>
            </a:prstGeom>
          </p:spPr>
        </p:pic>
        <p:cxnSp>
          <p:nvCxnSpPr>
            <p:cNvPr id="14" name="Curved Connector 13"/>
            <p:cNvCxnSpPr>
              <a:endCxn id="7" idx="0"/>
            </p:cNvCxnSpPr>
            <p:nvPr/>
          </p:nvCxnSpPr>
          <p:spPr>
            <a:xfrm>
              <a:off x="3923928" y="2721620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355976" y="2564904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Segmentation / </a:t>
              </a:r>
              <a:r>
                <a:rPr lang="en-US" dirty="0" err="1" smtClean="0"/>
                <a:t>Regionalisation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364088" y="3284984"/>
            <a:ext cx="3528392" cy="3024336"/>
            <a:chOff x="5364088" y="3284984"/>
            <a:chExt cx="3528392" cy="30243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64088" y="4005064"/>
              <a:ext cx="2021840" cy="2304256"/>
            </a:xfrm>
            <a:prstGeom prst="rect">
              <a:avLst/>
            </a:prstGeom>
          </p:spPr>
        </p:pic>
        <p:cxnSp>
          <p:nvCxnSpPr>
            <p:cNvPr id="22" name="Curved Connector 21"/>
            <p:cNvCxnSpPr/>
            <p:nvPr/>
          </p:nvCxnSpPr>
          <p:spPr>
            <a:xfrm>
              <a:off x="5652120" y="3513708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012160" y="3284984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Post-processing / correction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380312" y="3789040"/>
            <a:ext cx="3203848" cy="3042008"/>
            <a:chOff x="7380312" y="3789040"/>
            <a:chExt cx="3203848" cy="304200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b="13589"/>
            <a:stretch/>
          </p:blipFill>
          <p:spPr>
            <a:xfrm>
              <a:off x="7668344" y="4528792"/>
              <a:ext cx="883602" cy="2302256"/>
            </a:xfrm>
            <a:prstGeom prst="rect">
              <a:avLst/>
            </a:prstGeom>
          </p:spPr>
        </p:pic>
        <p:cxnSp>
          <p:nvCxnSpPr>
            <p:cNvPr id="23" name="Curved Connector 22"/>
            <p:cNvCxnSpPr/>
            <p:nvPr/>
          </p:nvCxnSpPr>
          <p:spPr>
            <a:xfrm>
              <a:off x="7380312" y="4077072"/>
              <a:ext cx="716880" cy="4913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7703840" y="3789040"/>
              <a:ext cx="28803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Measurement</a:t>
              </a:r>
              <a:endParaRPr lang="en-US" dirty="0"/>
            </a:p>
          </p:txBody>
        </p:sp>
      </p:grpSp>
      <p:cxnSp>
        <p:nvCxnSpPr>
          <p:cNvPr id="34" name="Curved Connector 33"/>
          <p:cNvCxnSpPr/>
          <p:nvPr/>
        </p:nvCxnSpPr>
        <p:spPr>
          <a:xfrm rot="10800000">
            <a:off x="2915816" y="4725144"/>
            <a:ext cx="720081" cy="653575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187625" y="3927553"/>
            <a:ext cx="6405904" cy="2885823"/>
            <a:chOff x="1187625" y="3927553"/>
            <a:chExt cx="6405904" cy="2885823"/>
          </a:xfrm>
        </p:grpSpPr>
        <p:cxnSp>
          <p:nvCxnSpPr>
            <p:cNvPr id="31" name="Curved Connector 30"/>
            <p:cNvCxnSpPr>
              <a:endCxn id="5" idx="2"/>
            </p:cNvCxnSpPr>
            <p:nvPr/>
          </p:nvCxnSpPr>
          <p:spPr>
            <a:xfrm rot="10800000">
              <a:off x="1187625" y="3927553"/>
              <a:ext cx="720081" cy="65357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urved Connector 34"/>
            <p:cNvCxnSpPr/>
            <p:nvPr/>
          </p:nvCxnSpPr>
          <p:spPr>
            <a:xfrm rot="10800000">
              <a:off x="4644008" y="5517232"/>
              <a:ext cx="720081" cy="653575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urved Connector 35"/>
            <p:cNvCxnSpPr/>
            <p:nvPr/>
          </p:nvCxnSpPr>
          <p:spPr>
            <a:xfrm rot="10800000">
              <a:off x="6732241" y="6309320"/>
              <a:ext cx="861288" cy="50405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187624" y="3927552"/>
            <a:ext cx="4176466" cy="2248760"/>
            <a:chOff x="1187624" y="3927552"/>
            <a:chExt cx="4176466" cy="2248760"/>
          </a:xfrm>
        </p:grpSpPr>
        <p:cxnSp>
          <p:nvCxnSpPr>
            <p:cNvPr id="43" name="Curved Connector 42"/>
            <p:cNvCxnSpPr>
              <a:endCxn id="5" idx="2"/>
            </p:cNvCxnSpPr>
            <p:nvPr/>
          </p:nvCxnSpPr>
          <p:spPr>
            <a:xfrm rot="10800000">
              <a:off x="1187624" y="3927552"/>
              <a:ext cx="2448274" cy="1523176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urved Connector 44"/>
            <p:cNvCxnSpPr>
              <a:endCxn id="5" idx="2"/>
            </p:cNvCxnSpPr>
            <p:nvPr/>
          </p:nvCxnSpPr>
          <p:spPr>
            <a:xfrm rot="10800000">
              <a:off x="1187624" y="3927552"/>
              <a:ext cx="4176466" cy="2248760"/>
            </a:xfrm>
            <a:prstGeom prst="curved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179512" y="5157192"/>
            <a:ext cx="5184576" cy="1200329"/>
            <a:chOff x="179512" y="5157192"/>
            <a:chExt cx="5184576" cy="1200329"/>
          </a:xfrm>
        </p:grpSpPr>
        <p:cxnSp>
          <p:nvCxnSpPr>
            <p:cNvPr id="49" name="Straight Arrow Connector 48"/>
            <p:cNvCxnSpPr>
              <a:endCxn id="52" idx="3"/>
            </p:cNvCxnSpPr>
            <p:nvPr/>
          </p:nvCxnSpPr>
          <p:spPr>
            <a:xfrm flipH="1" flipV="1">
              <a:off x="1619672" y="5757357"/>
              <a:ext cx="3744416" cy="47995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179512" y="5157192"/>
              <a:ext cx="1440160" cy="12003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Change imaging technique / parameters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3881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Prepare thresholding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60513"/>
            <a:ext cx="7848600" cy="820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Select a region to analyze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167" y="1917551"/>
            <a:ext cx="1131033" cy="12895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177" y="1740223"/>
            <a:ext cx="1972950" cy="1612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83073"/>
            <a:ext cx="1221735" cy="610868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3657600" y="2368873"/>
            <a:ext cx="1676400" cy="35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838200" y="3653135"/>
            <a:ext cx="541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>
                    <a:lumMod val="75000"/>
                  </a:schemeClr>
                </a:solidFill>
              </a:rPr>
              <a:t>Adapt the type of the image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For instance apply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Image &gt; Type &gt; 8-bits</a:t>
            </a:r>
          </a:p>
          <a:p>
            <a:r>
              <a:rPr lang="en-GB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Or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Image &gt; </a:t>
            </a:r>
            <a:r>
              <a:rPr lang="en-GB" b="1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Color</a:t>
            </a:r>
            <a:r>
              <a:rPr lang="en-GB" b="1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&gt; Split Channels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523" y="4411019"/>
            <a:ext cx="876719" cy="999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715" y="4830545"/>
            <a:ext cx="882285" cy="10019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5257800"/>
            <a:ext cx="876719" cy="99918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35" y="4842434"/>
            <a:ext cx="1131033" cy="128952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3657600" y="5248672"/>
            <a:ext cx="1676400" cy="355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/>
          <p:cNvSpPr txBox="1"/>
          <p:nvPr/>
        </p:nvSpPr>
        <p:spPr>
          <a:xfrm>
            <a:off x="3731265" y="4953000"/>
            <a:ext cx="1374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2">
                    <a:lumMod val="75000"/>
                  </a:schemeClr>
                </a:solidFill>
              </a:rPr>
              <a:t>Split channels</a:t>
            </a:r>
            <a:endParaRPr lang="en-GB" sz="16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Spatial Filters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22" y="2362200"/>
            <a:ext cx="2825213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1"/>
            <a:ext cx="2819400" cy="2667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3851920" y="3387888"/>
            <a:ext cx="1710680" cy="867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Filter</a:t>
            </a:r>
            <a:endParaRPr lang="en-GB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19928" y="5029355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50" dirty="0" smtClean="0"/>
              <a:t>Image source: </a:t>
            </a:r>
            <a:r>
              <a:rPr lang="en-GB" sz="105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Martin Anger (</a:t>
            </a:r>
            <a:r>
              <a:rPr lang="en-GB" sz="105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Dubrovska</a:t>
            </a:r>
            <a:r>
              <a:rPr lang="en-GB" sz="105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lab, </a:t>
            </a:r>
            <a:r>
              <a:rPr lang="en-GB" sz="1050" dirty="0" err="1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Oncoray</a:t>
            </a:r>
            <a:r>
              <a:rPr lang="en-GB" sz="105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59160" y="1143000"/>
            <a:ext cx="8153400" cy="515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 filter transform an image into an other image of same dimension</a:t>
            </a:r>
          </a:p>
        </p:txBody>
      </p:sp>
    </p:spTree>
    <p:extLst>
      <p:ext uri="{BB962C8B-B14F-4D97-AF65-F5344CB8AC3E}">
        <p14:creationId xmlns:p14="http://schemas.microsoft.com/office/powerpoint/2010/main" val="26243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Spatial Filters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15944"/>
            <a:ext cx="1726007" cy="16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92145"/>
            <a:ext cx="1722355" cy="162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859160" y="1143000"/>
            <a:ext cx="8153400" cy="914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</a:rPr>
              <a:t>Many filter updates each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pixel as a function of its neighborhood intensities</a:t>
            </a:r>
          </a:p>
          <a:p>
            <a:pPr marL="0" lvl="0" indent="0">
              <a:buNone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Below, the pixel (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i,j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) and a rectangular neighborhood of dimension 3x3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2352308" y="4941411"/>
            <a:ext cx="698560" cy="526203"/>
            <a:chOff x="1960872" y="5619158"/>
            <a:chExt cx="803225" cy="619061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10000" contras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7" t="35160" r="38349" b="37177"/>
            <a:stretch/>
          </p:blipFill>
          <p:spPr bwMode="auto">
            <a:xfrm>
              <a:off x="1960872" y="5619158"/>
              <a:ext cx="620736" cy="619061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8" name="TextBox 47"/>
            <p:cNvSpPr txBox="1"/>
            <p:nvPr/>
          </p:nvSpPr>
          <p:spPr>
            <a:xfrm>
              <a:off x="2076808" y="5645141"/>
              <a:ext cx="6872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</a:rPr>
                <a:t>i</a:t>
              </a:r>
              <a:r>
                <a:rPr lang="en-GB" sz="2800" b="1" dirty="0" err="1" smtClean="0">
                  <a:solidFill>
                    <a:schemeClr val="bg1"/>
                  </a:solidFill>
                </a:rPr>
                <a:t>,j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1" name="Right Arrow 50"/>
          <p:cNvSpPr/>
          <p:nvPr/>
        </p:nvSpPr>
        <p:spPr>
          <a:xfrm>
            <a:off x="3714257" y="2568349"/>
            <a:ext cx="1710680" cy="867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Filter</a:t>
            </a:r>
            <a:endParaRPr lang="en-GB" b="1" dirty="0"/>
          </a:p>
        </p:txBody>
      </p:sp>
      <p:grpSp>
        <p:nvGrpSpPr>
          <p:cNvPr id="24" name="Group 23"/>
          <p:cNvGrpSpPr/>
          <p:nvPr/>
        </p:nvGrpSpPr>
        <p:grpSpPr>
          <a:xfrm>
            <a:off x="6567937" y="4992388"/>
            <a:ext cx="656118" cy="580706"/>
            <a:chOff x="2011679" y="5666783"/>
            <a:chExt cx="754423" cy="683182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26" t="31424" r="36521" b="35849"/>
            <a:stretch/>
          </p:blipFill>
          <p:spPr bwMode="auto">
            <a:xfrm>
              <a:off x="2011679" y="5666783"/>
              <a:ext cx="603077" cy="68318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2078814" y="5715001"/>
              <a:ext cx="687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</a:rPr>
                <a:t>i</a:t>
              </a:r>
              <a:r>
                <a:rPr lang="en-GB" sz="2800" b="1" dirty="0" err="1" smtClean="0">
                  <a:solidFill>
                    <a:schemeClr val="bg1"/>
                  </a:solidFill>
                </a:rPr>
                <a:t>,j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99191" y="4506296"/>
            <a:ext cx="1525746" cy="1458296"/>
            <a:chOff x="1752600" y="3962400"/>
            <a:chExt cx="685800" cy="685800"/>
          </a:xfrm>
        </p:grpSpPr>
        <p:sp>
          <p:nvSpPr>
            <p:cNvPr id="29" name="Rectangle 28"/>
            <p:cNvSpPr/>
            <p:nvPr/>
          </p:nvSpPr>
          <p:spPr>
            <a:xfrm>
              <a:off x="1752600" y="39624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81200" y="39624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209800" y="39624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52600" y="41910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81200" y="4191000"/>
              <a:ext cx="22860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09800" y="41910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52600" y="4419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81200" y="4419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09800" y="4419600"/>
              <a:ext cx="228600" cy="2286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en-GB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443737" y="5039696"/>
            <a:ext cx="70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smtClean="0"/>
              <a:t>*</a:t>
            </a:r>
            <a:endParaRPr lang="en-GB" sz="4000" dirty="0"/>
          </a:p>
        </p:txBody>
      </p:sp>
      <p:cxnSp>
        <p:nvCxnSpPr>
          <p:cNvPr id="38" name="Straight Arrow Connector 37"/>
          <p:cNvCxnSpPr>
            <a:stCxn id="12" idx="4"/>
          </p:cNvCxnSpPr>
          <p:nvPr/>
        </p:nvCxnSpPr>
        <p:spPr>
          <a:xfrm>
            <a:off x="1790700" y="2754694"/>
            <a:ext cx="831533" cy="237270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52600" y="2678494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6705600" y="2678494"/>
            <a:ext cx="76200" cy="76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0" name="Straight Arrow Connector 39"/>
          <p:cNvCxnSpPr>
            <a:stCxn id="25" idx="0"/>
            <a:endCxn id="39" idx="4"/>
          </p:cNvCxnSpPr>
          <p:nvPr/>
        </p:nvCxnSpPr>
        <p:spPr>
          <a:xfrm flipH="1" flipV="1">
            <a:off x="6743700" y="2754694"/>
            <a:ext cx="86484" cy="223769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29737" y="4941410"/>
            <a:ext cx="68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 dirty="0" smtClean="0"/>
              <a:t>=</a:t>
            </a:r>
            <a:endParaRPr lang="en-GB" b="1" dirty="0"/>
          </a:p>
        </p:txBody>
      </p:sp>
      <p:grpSp>
        <p:nvGrpSpPr>
          <p:cNvPr id="44" name="Group 43"/>
          <p:cNvGrpSpPr/>
          <p:nvPr/>
        </p:nvGrpSpPr>
        <p:grpSpPr>
          <a:xfrm>
            <a:off x="1859359" y="4455458"/>
            <a:ext cx="1525747" cy="1498638"/>
            <a:chOff x="1463487" y="5095218"/>
            <a:chExt cx="1754347" cy="1763097"/>
          </a:xfrm>
        </p:grpSpPr>
        <p:pic>
          <p:nvPicPr>
            <p:cNvPr id="45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1000"/>
                      </a14:imgEffect>
                      <a14:imgEffect>
                        <a14:brightnessContrast bright="10000" contrast="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9" b="3121"/>
            <a:stretch/>
          </p:blipFill>
          <p:spPr bwMode="auto">
            <a:xfrm>
              <a:off x="1463487" y="5095218"/>
              <a:ext cx="1754347" cy="1763097"/>
            </a:xfrm>
            <a:prstGeom prst="rect">
              <a:avLst/>
            </a:prstGeom>
            <a:noFill/>
            <a:ln w="19050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2159877" y="5692912"/>
              <a:ext cx="687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b="1" dirty="0" err="1">
                  <a:solidFill>
                    <a:schemeClr val="bg1"/>
                  </a:solidFill>
                </a:rPr>
                <a:t>i</a:t>
              </a:r>
              <a:r>
                <a:rPr lang="en-GB" sz="2800" b="1" dirty="0" err="1" smtClean="0">
                  <a:solidFill>
                    <a:schemeClr val="bg1"/>
                  </a:solidFill>
                </a:rPr>
                <a:t>,j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Oval 26"/>
          <p:cNvSpPr/>
          <p:nvPr/>
        </p:nvSpPr>
        <p:spPr>
          <a:xfrm>
            <a:off x="1666229" y="2582726"/>
            <a:ext cx="249565" cy="25212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2352308" y="4963499"/>
            <a:ext cx="539850" cy="51461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841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39" grpId="0" animBg="1"/>
      <p:bldP spid="21" grpId="0"/>
      <p:bldP spid="27" grpId="0" animBg="1"/>
      <p:bldP spid="4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Spatial Filters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799605" y="1160559"/>
            <a:ext cx="8153400" cy="10111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filter is characterized by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The Neighborhood shape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52600" y="2286000"/>
            <a:ext cx="685800" cy="685800"/>
            <a:chOff x="1752600" y="2286000"/>
            <a:chExt cx="685800" cy="685800"/>
          </a:xfrm>
        </p:grpSpPr>
        <p:sp>
          <p:nvSpPr>
            <p:cNvPr id="20" name="Rectangle 19"/>
            <p:cNvSpPr/>
            <p:nvPr/>
          </p:nvSpPr>
          <p:spPr>
            <a:xfrm>
              <a:off x="17526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9812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2098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526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981200" y="2514600"/>
              <a:ext cx="22860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2098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26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9812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098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657600" y="2057400"/>
            <a:ext cx="1143000" cy="1143000"/>
            <a:chOff x="3657600" y="2057400"/>
            <a:chExt cx="1143000" cy="1143000"/>
          </a:xfrm>
        </p:grpSpPr>
        <p:sp>
          <p:nvSpPr>
            <p:cNvPr id="33" name="Rectangle 32"/>
            <p:cNvSpPr/>
            <p:nvPr/>
          </p:nvSpPr>
          <p:spPr>
            <a:xfrm>
              <a:off x="41148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3434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720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114800" y="2514600"/>
              <a:ext cx="22860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434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20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148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3434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5720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148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434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720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1148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3434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5720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8862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8862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8862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8862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8862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6576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657600" y="25146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6576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6576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6576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99" name="TextBox 98"/>
          <p:cNvSpPr txBox="1"/>
          <p:nvPr/>
        </p:nvSpPr>
        <p:spPr>
          <a:xfrm>
            <a:off x="1981200" y="5757446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/>
              <a:t>Vertical edge filter</a:t>
            </a:r>
            <a:endParaRPr lang="en-GB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1600333" y="4504822"/>
            <a:ext cx="2653507" cy="1193837"/>
            <a:chOff x="760253" y="3657600"/>
            <a:chExt cx="2653507" cy="1193837"/>
          </a:xfrm>
        </p:grpSpPr>
        <p:grpSp>
          <p:nvGrpSpPr>
            <p:cNvPr id="100" name="Group 99"/>
            <p:cNvGrpSpPr/>
            <p:nvPr/>
          </p:nvGrpSpPr>
          <p:grpSpPr>
            <a:xfrm>
              <a:off x="2362200" y="3733800"/>
              <a:ext cx="1051560" cy="1066800"/>
              <a:chOff x="1752600" y="3962400"/>
              <a:chExt cx="685800" cy="685800"/>
            </a:xfrm>
          </p:grpSpPr>
          <p:sp>
            <p:nvSpPr>
              <p:cNvPr id="101" name="Rectangle 100"/>
              <p:cNvSpPr/>
              <p:nvPr/>
            </p:nvSpPr>
            <p:spPr>
              <a:xfrm>
                <a:off x="1752600" y="39624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1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981200" y="39624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2209800" y="39624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752600" y="41910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2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981200" y="4191000"/>
                <a:ext cx="228600" cy="2286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2209800" y="41910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-2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1752600" y="44196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1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981200" y="44196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0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2209800" y="4419600"/>
                <a:ext cx="228600" cy="2286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 smtClean="0">
                    <a:solidFill>
                      <a:schemeClr val="tx2">
                        <a:lumMod val="75000"/>
                      </a:schemeClr>
                    </a:solidFill>
                  </a:rPr>
                  <a:t>-1</a:t>
                </a:r>
                <a:endParaRPr lang="en-GB" sz="1600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60253" y="3657600"/>
              <a:ext cx="1220947" cy="1193837"/>
              <a:chOff x="1463487" y="5094904"/>
              <a:chExt cx="1754347" cy="1763096"/>
            </a:xfrm>
          </p:grpSpPr>
          <p:pic>
            <p:nvPicPr>
              <p:cNvPr id="112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"/>
                        </a14:imgEffect>
                        <a14:imgEffect>
                          <a14:brightnessContrast bright="10000" contrast="8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69" b="3121"/>
              <a:stretch/>
            </p:blipFill>
            <p:spPr bwMode="auto">
              <a:xfrm>
                <a:off x="1463487" y="5094904"/>
                <a:ext cx="1754347" cy="1763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3" name="TextBox 112"/>
              <p:cNvSpPr txBox="1"/>
              <p:nvPr/>
            </p:nvSpPr>
            <p:spPr>
              <a:xfrm>
                <a:off x="2076805" y="5584494"/>
                <a:ext cx="687288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 err="1">
                    <a:solidFill>
                      <a:schemeClr val="bg1"/>
                    </a:solidFill>
                  </a:rPr>
                  <a:t>i</a:t>
                </a:r>
                <a:r>
                  <a:rPr lang="en-GB" sz="2800" b="1" dirty="0" err="1" smtClean="0">
                    <a:solidFill>
                      <a:schemeClr val="bg1"/>
                    </a:solidFill>
                  </a:rPr>
                  <a:t>,j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>
              <a:off x="1970236" y="4062327"/>
              <a:ext cx="566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 smtClean="0"/>
                <a:t>*</a:t>
              </a:r>
              <a:endParaRPr lang="en-GB" sz="24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95026" y="4543462"/>
            <a:ext cx="3125947" cy="1193837"/>
            <a:chOff x="760253" y="4889481"/>
            <a:chExt cx="3125947" cy="1193837"/>
          </a:xfrm>
        </p:grpSpPr>
        <p:grpSp>
          <p:nvGrpSpPr>
            <p:cNvPr id="125" name="Group 124"/>
            <p:cNvGrpSpPr/>
            <p:nvPr/>
          </p:nvGrpSpPr>
          <p:grpSpPr>
            <a:xfrm>
              <a:off x="1981200" y="4889481"/>
              <a:ext cx="1220947" cy="1193837"/>
              <a:chOff x="1463487" y="5094904"/>
              <a:chExt cx="1754347" cy="1763096"/>
            </a:xfrm>
          </p:grpSpPr>
          <p:pic>
            <p:nvPicPr>
              <p:cNvPr id="126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"/>
                        </a14:imgEffect>
                        <a14:imgEffect>
                          <a14:brightnessContrast bright="10000" contrast="8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269" b="3121"/>
              <a:stretch/>
            </p:blipFill>
            <p:spPr bwMode="auto">
              <a:xfrm>
                <a:off x="1463487" y="5094904"/>
                <a:ext cx="1754347" cy="17630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7" name="TextBox 126"/>
              <p:cNvSpPr txBox="1"/>
              <p:nvPr/>
            </p:nvSpPr>
            <p:spPr>
              <a:xfrm>
                <a:off x="2076805" y="5547037"/>
                <a:ext cx="687288" cy="523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b="1" dirty="0" err="1">
                    <a:solidFill>
                      <a:schemeClr val="bg1"/>
                    </a:solidFill>
                  </a:rPr>
                  <a:t>i</a:t>
                </a:r>
                <a:r>
                  <a:rPr lang="en-GB" sz="2800" b="1" dirty="0" err="1" smtClean="0">
                    <a:solidFill>
                      <a:schemeClr val="bg1"/>
                    </a:solidFill>
                  </a:rPr>
                  <a:t>,j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60253" y="4953000"/>
              <a:ext cx="312594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minimum</a:t>
              </a:r>
              <a:r>
                <a:rPr lang="en-GB" sz="5400" dirty="0" smtClean="0"/>
                <a:t>(        )</a:t>
              </a:r>
              <a:endParaRPr lang="en-GB" dirty="0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5800725" y="5757446"/>
            <a:ext cx="18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Erosion filter</a:t>
            </a:r>
            <a:endParaRPr lang="en-GB" sz="16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943600" y="2057400"/>
            <a:ext cx="1143000" cy="1143000"/>
            <a:chOff x="5943600" y="2057400"/>
            <a:chExt cx="1143000" cy="1143000"/>
          </a:xfrm>
        </p:grpSpPr>
        <p:sp>
          <p:nvSpPr>
            <p:cNvPr id="129" name="Rectangle 128"/>
            <p:cNvSpPr/>
            <p:nvPr/>
          </p:nvSpPr>
          <p:spPr>
            <a:xfrm>
              <a:off x="6400800" y="2514600"/>
              <a:ext cx="228600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629400" y="27432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858000" y="29718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172200" y="22860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5943600" y="2057400"/>
              <a:ext cx="228600" cy="228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168" name="TextBox 7167"/>
          <p:cNvSpPr txBox="1"/>
          <p:nvPr/>
        </p:nvSpPr>
        <p:spPr>
          <a:xfrm>
            <a:off x="685799" y="3894892"/>
            <a:ext cx="67353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17375E"/>
                </a:solidFill>
              </a:rPr>
              <a:t>The </a:t>
            </a:r>
            <a:r>
              <a:rPr lang="en-US" sz="2000" dirty="0">
                <a:solidFill>
                  <a:srgbClr val="17375E"/>
                </a:solidFill>
              </a:rPr>
              <a:t>function applied to the neighborhood</a:t>
            </a:r>
            <a:endParaRPr lang="en-US" sz="1600" dirty="0">
              <a:solidFill>
                <a:srgbClr val="17375E"/>
              </a:solidFill>
            </a:endParaRPr>
          </a:p>
          <a:p>
            <a:endParaRPr lang="en-GB" dirty="0"/>
          </a:p>
        </p:txBody>
      </p:sp>
      <p:sp>
        <p:nvSpPr>
          <p:cNvPr id="7169" name="TextBox 7168"/>
          <p:cNvSpPr txBox="1"/>
          <p:nvPr/>
        </p:nvSpPr>
        <p:spPr>
          <a:xfrm>
            <a:off x="1642918" y="3148342"/>
            <a:ext cx="905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3x3</a:t>
            </a:r>
            <a:endParaRPr lang="en-GB" sz="1600" dirty="0"/>
          </a:p>
        </p:txBody>
      </p:sp>
      <p:sp>
        <p:nvSpPr>
          <p:cNvPr id="138" name="TextBox 137"/>
          <p:cNvSpPr txBox="1"/>
          <p:nvPr/>
        </p:nvSpPr>
        <p:spPr>
          <a:xfrm>
            <a:off x="3733800" y="3200400"/>
            <a:ext cx="905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5x5</a:t>
            </a:r>
            <a:endParaRPr lang="en-GB" sz="16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800725" y="3200400"/>
            <a:ext cx="16204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1x5, 45 degree</a:t>
            </a:r>
            <a:endParaRPr lang="en-GB" sz="1600" dirty="0"/>
          </a:p>
        </p:txBody>
      </p:sp>
      <p:grpSp>
        <p:nvGrpSpPr>
          <p:cNvPr id="140" name="Group 139"/>
          <p:cNvGrpSpPr/>
          <p:nvPr/>
        </p:nvGrpSpPr>
        <p:grpSpPr>
          <a:xfrm>
            <a:off x="6934200" y="76200"/>
            <a:ext cx="2376264" cy="2195440"/>
            <a:chOff x="6732240" y="4400600"/>
            <a:chExt cx="2376264" cy="1885826"/>
          </a:xfrm>
        </p:grpSpPr>
        <p:sp>
          <p:nvSpPr>
            <p:cNvPr id="141" name="Rectangle 140"/>
            <p:cNvSpPr/>
            <p:nvPr/>
          </p:nvSpPr>
          <p:spPr>
            <a:xfrm>
              <a:off x="6732240" y="4437113"/>
              <a:ext cx="2088232" cy="12397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732240" y="4400600"/>
              <a:ext cx="2088232" cy="2525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HOW TO do this </a:t>
              </a:r>
              <a:r>
                <a:rPr lang="en-US" sz="1200" dirty="0"/>
                <a:t>in FIJI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6804248" y="4725144"/>
              <a:ext cx="2304256" cy="9517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Menu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Process &gt; Binary &gt; …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Process &gt; Math &gt; …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Process &gt; Filters &gt; …</a:t>
              </a:r>
            </a:p>
          </p:txBody>
        </p:sp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9589" y="5710362"/>
              <a:ext cx="576064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910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28" grpId="0"/>
      <p:bldP spid="7169" grpId="0"/>
      <p:bldP spid="138" grpId="0"/>
      <p:bldP spid="13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err="1" smtClean="0"/>
              <a:t>Denoising</a:t>
            </a:r>
            <a:r>
              <a:rPr lang="en-US" b="1" dirty="0" smtClean="0"/>
              <a:t>: Gaussian blur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3543286" cy="395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067944" y="3166120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0" y="1484784"/>
            <a:ext cx="3553023" cy="3950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596" y="4209107"/>
            <a:ext cx="19145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732240" y="5085184"/>
            <a:ext cx="2376264" cy="1656185"/>
            <a:chOff x="6732240" y="3824536"/>
            <a:chExt cx="2376264" cy="1422620"/>
          </a:xfrm>
        </p:grpSpPr>
        <p:sp>
          <p:nvSpPr>
            <p:cNvPr id="10" name="Rectangle 9"/>
            <p:cNvSpPr/>
            <p:nvPr/>
          </p:nvSpPr>
          <p:spPr>
            <a:xfrm>
              <a:off x="6732240" y="4437114"/>
              <a:ext cx="2304256" cy="810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32240" y="4437112"/>
              <a:ext cx="230425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HOW TO do this </a:t>
              </a:r>
              <a:r>
                <a:rPr lang="en-US" sz="1200" dirty="0"/>
                <a:t>in FIJI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04248" y="4725144"/>
              <a:ext cx="2304256" cy="502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Menu </a:t>
              </a:r>
              <a:r>
                <a:rPr lang="en-US" sz="1600" i="1" dirty="0" smtClean="0">
                  <a:solidFill>
                    <a:schemeClr val="bg1"/>
                  </a:solidFill>
                </a:rPr>
                <a:t> Process &gt; Filters &gt; Gaussian blur…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2440" y="3824536"/>
              <a:ext cx="576064" cy="576064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539552" y="6596390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Image:  Carine </a:t>
            </a:r>
            <a:r>
              <a:rPr lang="en-GB" sz="1100" dirty="0" err="1" smtClean="0"/>
              <a:t>Stapel</a:t>
            </a:r>
            <a:r>
              <a:rPr lang="en-GB" sz="1100" dirty="0" smtClean="0"/>
              <a:t>, </a:t>
            </a:r>
            <a:r>
              <a:rPr lang="en-GB" sz="1100" dirty="0" err="1" smtClean="0"/>
              <a:t>Vastenhouw</a:t>
            </a:r>
            <a:r>
              <a:rPr lang="en-GB" sz="1100" dirty="0" smtClean="0"/>
              <a:t> lab, </a:t>
            </a:r>
            <a:r>
              <a:rPr lang="en-GB" sz="1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MPI_CBG</a:t>
            </a:r>
            <a:endParaRPr lang="en-GB" sz="11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3489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err="1" smtClean="0"/>
              <a:t>Denoising</a:t>
            </a:r>
            <a:r>
              <a:rPr lang="en-US" b="1" dirty="0" smtClean="0"/>
              <a:t>: Gaussian Blur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160513"/>
            <a:ext cx="7848600" cy="104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Apply Gaussian Blur before thresholding to attenuate unwanted details.</a:t>
            </a:r>
          </a:p>
          <a:p>
            <a:pPr marL="0" indent="0">
              <a:buNone/>
            </a:pPr>
            <a:r>
              <a:rPr lang="en-US" sz="2000" dirty="0" smtClean="0"/>
              <a:t>Choose sigma larger than the details and smaller than the object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5420656"/>
            <a:ext cx="343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River bed thresholding (</a:t>
            </a:r>
            <a:r>
              <a:rPr lang="en-GB" dirty="0" smtClean="0">
                <a:solidFill>
                  <a:srgbClr val="FF0000"/>
                </a:solidFill>
              </a:rPr>
              <a:t>mask contour in red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0912" y="5410200"/>
            <a:ext cx="343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River bed thresholding  after </a:t>
            </a:r>
            <a:r>
              <a:rPr lang="en-GB" dirty="0" err="1" smtClean="0">
                <a:solidFill>
                  <a:srgbClr val="00B050"/>
                </a:solidFill>
              </a:rPr>
              <a:t>gaussian</a:t>
            </a:r>
            <a:r>
              <a:rPr lang="en-GB" dirty="0" smtClean="0">
                <a:solidFill>
                  <a:srgbClr val="00B050"/>
                </a:solidFill>
              </a:rPr>
              <a:t> filtering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68" y="2303544"/>
            <a:ext cx="330575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80" y="2271823"/>
            <a:ext cx="3305751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54" y="2302481"/>
            <a:ext cx="3305265" cy="311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479" y="2271823"/>
            <a:ext cx="331698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94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Subtract background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01" y="4651649"/>
            <a:ext cx="2495740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Minus 5"/>
          <p:cNvSpPr/>
          <p:nvPr/>
        </p:nvSpPr>
        <p:spPr>
          <a:xfrm>
            <a:off x="2741145" y="5367964"/>
            <a:ext cx="762000" cy="5334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Equal 6"/>
          <p:cNvSpPr/>
          <p:nvPr/>
        </p:nvSpPr>
        <p:spPr>
          <a:xfrm>
            <a:off x="5865345" y="5139364"/>
            <a:ext cx="762000" cy="1066800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995" y="4651648"/>
            <a:ext cx="2495550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001" y="4651649"/>
            <a:ext cx="2475744" cy="1966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768" y="2060848"/>
            <a:ext cx="230053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41" y="2060848"/>
            <a:ext cx="2266760" cy="210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060848"/>
            <a:ext cx="2229449" cy="2104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Minus 12"/>
          <p:cNvSpPr/>
          <p:nvPr/>
        </p:nvSpPr>
        <p:spPr>
          <a:xfrm>
            <a:off x="2741145" y="2899048"/>
            <a:ext cx="762000" cy="533400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qual 13"/>
          <p:cNvSpPr/>
          <p:nvPr/>
        </p:nvSpPr>
        <p:spPr>
          <a:xfrm>
            <a:off x="5865345" y="2594248"/>
            <a:ext cx="762000" cy="1066800"/>
          </a:xfrm>
          <a:prstGeom prst="mathEqual">
            <a:avLst>
              <a:gd name="adj1" fmla="val 11639"/>
              <a:gd name="adj2" fmla="val 202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512" y="4103494"/>
            <a:ext cx="3600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Image source: </a:t>
            </a:r>
            <a:r>
              <a:rPr lang="en-GB" sz="1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Martin Anger (</a:t>
            </a:r>
            <a:r>
              <a:rPr lang="en-GB" sz="11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Dubrovska</a:t>
            </a:r>
            <a:r>
              <a:rPr lang="en-GB" sz="1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 lab, </a:t>
            </a:r>
            <a:r>
              <a:rPr lang="en-GB" sz="1100" dirty="0" err="1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Oncoray</a:t>
            </a:r>
            <a:r>
              <a:rPr lang="en-GB" sz="11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endParaRPr lang="en-GB" sz="11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3481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Analysis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Segmentation 1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Segmentation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020" y="1143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GB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2" descr="https://devblogs.nvidia.com/parallelforall/wp-content/uploads/2016/11/figur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33221"/>
            <a:ext cx="8629650" cy="37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8600" y="1447800"/>
            <a:ext cx="855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Its goal is to partition image in meaningful regions</a:t>
            </a:r>
            <a:endParaRPr lang="en-GB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8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Subtract background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sp>
        <p:nvSpPr>
          <p:cNvPr id="5" name="Right Arrow 4"/>
          <p:cNvSpPr/>
          <p:nvPr/>
        </p:nvSpPr>
        <p:spPr>
          <a:xfrm>
            <a:off x="4267200" y="2852936"/>
            <a:ext cx="60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2714625" cy="256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2122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56792"/>
            <a:ext cx="2719722" cy="256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170650"/>
            <a:ext cx="2708885" cy="2562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3059832" y="4725144"/>
            <a:ext cx="1800200" cy="2160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732240" y="5085184"/>
            <a:ext cx="2376264" cy="1656185"/>
            <a:chOff x="6732240" y="3824536"/>
            <a:chExt cx="2376264" cy="1422620"/>
          </a:xfrm>
        </p:grpSpPr>
        <p:sp>
          <p:nvSpPr>
            <p:cNvPr id="12" name="Rectangle 11"/>
            <p:cNvSpPr/>
            <p:nvPr/>
          </p:nvSpPr>
          <p:spPr>
            <a:xfrm>
              <a:off x="6732240" y="4437114"/>
              <a:ext cx="2304256" cy="8100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32240" y="4437112"/>
              <a:ext cx="230425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HOW TO do this </a:t>
              </a:r>
              <a:r>
                <a:rPr lang="en-US" sz="1200" dirty="0"/>
                <a:t>in FIJI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04248" y="4725144"/>
              <a:ext cx="2304256" cy="502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Menu </a:t>
              </a:r>
              <a:r>
                <a:rPr lang="en-US" sz="1600" i="1" dirty="0" smtClean="0">
                  <a:solidFill>
                    <a:schemeClr val="bg1"/>
                  </a:solidFill>
                </a:rPr>
                <a:t> Process &gt; Subtract background…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2440" y="3824536"/>
              <a:ext cx="576064" cy="576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732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44" y="2323182"/>
            <a:ext cx="3485787" cy="302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23182"/>
            <a:ext cx="3485787" cy="302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Subtract background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160513"/>
            <a:ext cx="7848600" cy="28018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Flatten the background before thresholding</a:t>
            </a:r>
          </a:p>
          <a:p>
            <a:pPr marL="0" indent="0">
              <a:buNone/>
            </a:pPr>
            <a:r>
              <a:rPr lang="en-US" sz="2000" dirty="0" smtClean="0"/>
              <a:t>Rolling ball radius should be larger than the radius of the object to analyze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60174" y="5362343"/>
            <a:ext cx="34694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Cell thresholding with </a:t>
            </a:r>
            <a:r>
              <a:rPr lang="en-GB" dirty="0" smtClean="0">
                <a:solidFill>
                  <a:srgbClr val="00B050"/>
                </a:solidFill>
              </a:rPr>
              <a:t>Subtract background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38200" y="5345668"/>
            <a:ext cx="341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Cell thresholding </a:t>
            </a:r>
            <a:r>
              <a:rPr lang="en-GB" dirty="0" smtClean="0">
                <a:solidFill>
                  <a:srgbClr val="FF0000"/>
                </a:solidFill>
              </a:rPr>
              <a:t>without</a:t>
            </a:r>
            <a:r>
              <a:rPr lang="en-GB" dirty="0" smtClean="0">
                <a:solidFill>
                  <a:schemeClr val="tx2">
                    <a:lumMod val="75000"/>
                  </a:schemeClr>
                </a:solidFill>
              </a:rPr>
              <a:t> Subtract background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23182"/>
            <a:ext cx="3466756" cy="302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644" y="2323182"/>
            <a:ext cx="3466756" cy="302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522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b="1" dirty="0" smtClean="0"/>
              <a:t>Mask processing 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2792" cy="154076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For further processing, we need a binary image with clearly separated, circular and filled objects.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1700808"/>
            <a:ext cx="3218036" cy="36894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67544" y="2348880"/>
            <a:ext cx="7776864" cy="3704743"/>
            <a:chOff x="467544" y="2348880"/>
            <a:chExt cx="7776864" cy="370474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48" y="2348880"/>
              <a:ext cx="3240360" cy="3704743"/>
            </a:xfrm>
            <a:prstGeom prst="rect">
              <a:avLst/>
            </a:prstGeom>
          </p:spPr>
        </p:pic>
        <p:sp>
          <p:nvSpPr>
            <p:cNvPr id="11" name="Content Placeholder 2"/>
            <p:cNvSpPr txBox="1">
              <a:spLocks/>
            </p:cNvSpPr>
            <p:nvPr/>
          </p:nvSpPr>
          <p:spPr>
            <a:xfrm>
              <a:off x="467544" y="3284984"/>
              <a:ext cx="4042792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i="1" dirty="0"/>
                <a:t>Process &gt; Binary &gt; Fill holes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67544" y="2996952"/>
            <a:ext cx="8542075" cy="3744416"/>
            <a:chOff x="467544" y="2996952"/>
            <a:chExt cx="8542075" cy="374441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2996952"/>
              <a:ext cx="3285491" cy="3744416"/>
            </a:xfrm>
            <a:prstGeom prst="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67544" y="4221088"/>
              <a:ext cx="4042792" cy="79208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2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1pPr>
              <a:lvl2pPr marL="914400" indent="-4572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rgbClr val="17375E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i="1" dirty="0"/>
                <a:t>Process &gt; Binary &gt; Watershed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176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Binary watershed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1219200" y="6096000"/>
            <a:ext cx="7086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Model: object don’t </a:t>
            </a:r>
            <a:r>
              <a:rPr lang="en-GB" sz="2000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GB" sz="2000" dirty="0" smtClean="0">
                <a:solidFill>
                  <a:schemeClr val="tx2">
                    <a:lumMod val="75000"/>
                  </a:schemeClr>
                </a:solidFill>
              </a:rPr>
              <a:t>ave bottleneck or rather object are roundish</a:t>
            </a:r>
            <a:endParaRPr lang="en-GB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4" y="1466586"/>
            <a:ext cx="15716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1390207"/>
            <a:ext cx="15906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791129"/>
            <a:ext cx="16668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775" y="3791129"/>
            <a:ext cx="15621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Right Arrow 55"/>
          <p:cNvSpPr/>
          <p:nvPr/>
        </p:nvSpPr>
        <p:spPr>
          <a:xfrm>
            <a:off x="4038600" y="3225210"/>
            <a:ext cx="1524000" cy="737190"/>
          </a:xfrm>
          <a:prstGeom prst="rightArrow">
            <a:avLst>
              <a:gd name="adj1" fmla="val 70800"/>
              <a:gd name="adj2" fmla="val 48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 b="1" dirty="0"/>
          </a:p>
        </p:txBody>
      </p:sp>
      <p:sp>
        <p:nvSpPr>
          <p:cNvPr id="59" name="Right Arrow 58"/>
          <p:cNvSpPr/>
          <p:nvPr/>
        </p:nvSpPr>
        <p:spPr>
          <a:xfrm>
            <a:off x="4038600" y="3225210"/>
            <a:ext cx="1524000" cy="737190"/>
          </a:xfrm>
          <a:prstGeom prst="rightArrow">
            <a:avLst>
              <a:gd name="adj1" fmla="val 70800"/>
              <a:gd name="adj2" fmla="val 481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 smtClean="0"/>
              <a:t>Watershed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736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6" grpId="0" animBg="1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2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7" y="1456426"/>
            <a:ext cx="2816013" cy="286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" name="Group 99"/>
          <p:cNvGrpSpPr/>
          <p:nvPr/>
        </p:nvGrpSpPr>
        <p:grpSpPr>
          <a:xfrm>
            <a:off x="1446408" y="5309851"/>
            <a:ext cx="2425128" cy="869186"/>
            <a:chOff x="5345063" y="5246477"/>
            <a:chExt cx="2425128" cy="89011"/>
          </a:xfrm>
        </p:grpSpPr>
        <p:sp>
          <p:nvSpPr>
            <p:cNvPr id="101" name="Rectangle 100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444570" y="5374697"/>
            <a:ext cx="2425128" cy="289232"/>
            <a:chOff x="5345063" y="5246471"/>
            <a:chExt cx="2425128" cy="89017"/>
          </a:xfrm>
        </p:grpSpPr>
        <p:sp>
          <p:nvSpPr>
            <p:cNvPr id="98" name="Rectangle 97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345063" y="5246471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Binary Watershed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664822" y="4803998"/>
            <a:ext cx="380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A 1D explanation along the red cut</a:t>
            </a:r>
            <a:endParaRPr lang="en-GB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8208" y="5261454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White</a:t>
            </a:r>
            <a:endParaRPr lang="en-US" sz="1400" dirty="0"/>
          </a:p>
        </p:txBody>
      </p:sp>
      <p:sp>
        <p:nvSpPr>
          <p:cNvPr id="72" name="TextBox 71"/>
          <p:cNvSpPr txBox="1"/>
          <p:nvPr/>
        </p:nvSpPr>
        <p:spPr>
          <a:xfrm>
            <a:off x="752224" y="5929271"/>
            <a:ext cx="576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Black</a:t>
            </a:r>
            <a:endParaRPr lang="en-US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87" y="1461962"/>
            <a:ext cx="2816013" cy="286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2" name="Straight Connector 41"/>
          <p:cNvCxnSpPr/>
          <p:nvPr/>
        </p:nvCxnSpPr>
        <p:spPr>
          <a:xfrm flipH="1">
            <a:off x="2524592" y="1641843"/>
            <a:ext cx="609600" cy="2514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61962"/>
            <a:ext cx="2841752" cy="2860610"/>
          </a:xfrm>
          <a:prstGeom prst="rect">
            <a:avLst/>
          </a:prstGeom>
          <a:solidFill>
            <a:srgbClr val="C2E610"/>
          </a:solidFill>
          <a:ln>
            <a:noFill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48589"/>
            <a:ext cx="2807422" cy="286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217" y="1466914"/>
            <a:ext cx="2832702" cy="286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54531"/>
            <a:ext cx="2850024" cy="287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47800"/>
            <a:ext cx="2850024" cy="2900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1446408" y="5337654"/>
            <a:ext cx="2425128" cy="152400"/>
            <a:chOff x="5345063" y="5246477"/>
            <a:chExt cx="2425128" cy="89011"/>
          </a:xfrm>
        </p:grpSpPr>
        <p:sp>
          <p:nvSpPr>
            <p:cNvPr id="66" name="Rectangle 65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455852" y="5491596"/>
            <a:ext cx="2425128" cy="304801"/>
            <a:chOff x="5345063" y="5246477"/>
            <a:chExt cx="2425128" cy="89011"/>
          </a:xfrm>
        </p:grpSpPr>
        <p:sp>
          <p:nvSpPr>
            <p:cNvPr id="77" name="Rectangle 76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444286" y="5407013"/>
            <a:ext cx="2425128" cy="591618"/>
            <a:chOff x="5345063" y="5246477"/>
            <a:chExt cx="2425128" cy="89011"/>
          </a:xfrm>
        </p:grpSpPr>
        <p:sp>
          <p:nvSpPr>
            <p:cNvPr id="81" name="Rectangle 80"/>
            <p:cNvSpPr/>
            <p:nvPr/>
          </p:nvSpPr>
          <p:spPr>
            <a:xfrm>
              <a:off x="6464139" y="5246477"/>
              <a:ext cx="1306052" cy="89011"/>
            </a:xfrm>
            <a:prstGeom prst="rect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345063" y="5246477"/>
              <a:ext cx="1200998" cy="8901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6" name="Freeform 85"/>
          <p:cNvSpPr/>
          <p:nvPr/>
        </p:nvSpPr>
        <p:spPr>
          <a:xfrm rot="10800000" flipV="1">
            <a:off x="1446409" y="5300997"/>
            <a:ext cx="2420129" cy="878039"/>
          </a:xfrm>
          <a:custGeom>
            <a:avLst/>
            <a:gdLst>
              <a:gd name="connsiteX0" fmla="*/ 0 w 1991762"/>
              <a:gd name="connsiteY0" fmla="*/ 9053 h 697117"/>
              <a:gd name="connsiteX1" fmla="*/ 0 w 1991762"/>
              <a:gd name="connsiteY1" fmla="*/ 697117 h 697117"/>
              <a:gd name="connsiteX2" fmla="*/ 253497 w 1991762"/>
              <a:gd name="connsiteY2" fmla="*/ 688063 h 697117"/>
              <a:gd name="connsiteX3" fmla="*/ 724277 w 1991762"/>
              <a:gd name="connsiteY3" fmla="*/ 27160 h 697117"/>
              <a:gd name="connsiteX4" fmla="*/ 1050202 w 1991762"/>
              <a:gd name="connsiteY4" fmla="*/ 244443 h 697117"/>
              <a:gd name="connsiteX5" fmla="*/ 1394234 w 1991762"/>
              <a:gd name="connsiteY5" fmla="*/ 99588 h 697117"/>
              <a:gd name="connsiteX6" fmla="*/ 1711105 w 1991762"/>
              <a:gd name="connsiteY6" fmla="*/ 697117 h 697117"/>
              <a:gd name="connsiteX7" fmla="*/ 1982709 w 1991762"/>
              <a:gd name="connsiteY7" fmla="*/ 688063 h 697117"/>
              <a:gd name="connsiteX8" fmla="*/ 1991762 w 1991762"/>
              <a:gd name="connsiteY8" fmla="*/ 0 h 697117"/>
              <a:gd name="connsiteX9" fmla="*/ 0 w 1991762"/>
              <a:gd name="connsiteY9" fmla="*/ 9053 h 697117"/>
              <a:gd name="connsiteX0" fmla="*/ 2713 w 1994475"/>
              <a:gd name="connsiteY0" fmla="*/ 9053 h 697117"/>
              <a:gd name="connsiteX1" fmla="*/ 0 w 1994475"/>
              <a:gd name="connsiteY1" fmla="*/ 691884 h 697117"/>
              <a:gd name="connsiteX2" fmla="*/ 256210 w 1994475"/>
              <a:gd name="connsiteY2" fmla="*/ 688063 h 697117"/>
              <a:gd name="connsiteX3" fmla="*/ 726990 w 1994475"/>
              <a:gd name="connsiteY3" fmla="*/ 27160 h 697117"/>
              <a:gd name="connsiteX4" fmla="*/ 1052915 w 1994475"/>
              <a:gd name="connsiteY4" fmla="*/ 244443 h 697117"/>
              <a:gd name="connsiteX5" fmla="*/ 1396947 w 1994475"/>
              <a:gd name="connsiteY5" fmla="*/ 99588 h 697117"/>
              <a:gd name="connsiteX6" fmla="*/ 1713818 w 1994475"/>
              <a:gd name="connsiteY6" fmla="*/ 697117 h 697117"/>
              <a:gd name="connsiteX7" fmla="*/ 1985422 w 1994475"/>
              <a:gd name="connsiteY7" fmla="*/ 688063 h 697117"/>
              <a:gd name="connsiteX8" fmla="*/ 1994475 w 1994475"/>
              <a:gd name="connsiteY8" fmla="*/ 0 h 697117"/>
              <a:gd name="connsiteX9" fmla="*/ 2713 w 1994475"/>
              <a:gd name="connsiteY9" fmla="*/ 9053 h 697117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3818 w 1994475"/>
              <a:gd name="connsiteY6" fmla="*/ 686650 h 691884"/>
              <a:gd name="connsiteX7" fmla="*/ 1985422 w 1994475"/>
              <a:gd name="connsiteY7" fmla="*/ 688063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1105 w 1994475"/>
              <a:gd name="connsiteY6" fmla="*/ 691884 h 691884"/>
              <a:gd name="connsiteX7" fmla="*/ 1985422 w 1994475"/>
              <a:gd name="connsiteY7" fmla="*/ 688063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6275"/>
              <a:gd name="connsiteY0" fmla="*/ 9053 h 691884"/>
              <a:gd name="connsiteX1" fmla="*/ 0 w 1996275"/>
              <a:gd name="connsiteY1" fmla="*/ 691884 h 691884"/>
              <a:gd name="connsiteX2" fmla="*/ 256210 w 1996275"/>
              <a:gd name="connsiteY2" fmla="*/ 688063 h 691884"/>
              <a:gd name="connsiteX3" fmla="*/ 726990 w 1996275"/>
              <a:gd name="connsiteY3" fmla="*/ 27160 h 691884"/>
              <a:gd name="connsiteX4" fmla="*/ 1052915 w 1996275"/>
              <a:gd name="connsiteY4" fmla="*/ 244443 h 691884"/>
              <a:gd name="connsiteX5" fmla="*/ 1396947 w 1996275"/>
              <a:gd name="connsiteY5" fmla="*/ 99588 h 691884"/>
              <a:gd name="connsiteX6" fmla="*/ 1711105 w 1996275"/>
              <a:gd name="connsiteY6" fmla="*/ 691884 h 691884"/>
              <a:gd name="connsiteX7" fmla="*/ 1996275 w 1996275"/>
              <a:gd name="connsiteY7" fmla="*/ 680212 h 691884"/>
              <a:gd name="connsiteX8" fmla="*/ 1994475 w 1996275"/>
              <a:gd name="connsiteY8" fmla="*/ 0 h 691884"/>
              <a:gd name="connsiteX9" fmla="*/ 2713 w 1996275"/>
              <a:gd name="connsiteY9" fmla="*/ 9053 h 691884"/>
              <a:gd name="connsiteX0" fmla="*/ 2713 w 1994475"/>
              <a:gd name="connsiteY0" fmla="*/ 9053 h 691884"/>
              <a:gd name="connsiteX1" fmla="*/ 0 w 1994475"/>
              <a:gd name="connsiteY1" fmla="*/ 691884 h 691884"/>
              <a:gd name="connsiteX2" fmla="*/ 256210 w 1994475"/>
              <a:gd name="connsiteY2" fmla="*/ 688063 h 691884"/>
              <a:gd name="connsiteX3" fmla="*/ 726990 w 1994475"/>
              <a:gd name="connsiteY3" fmla="*/ 27160 h 691884"/>
              <a:gd name="connsiteX4" fmla="*/ 1052915 w 1994475"/>
              <a:gd name="connsiteY4" fmla="*/ 244443 h 691884"/>
              <a:gd name="connsiteX5" fmla="*/ 1396947 w 1994475"/>
              <a:gd name="connsiteY5" fmla="*/ 99588 h 691884"/>
              <a:gd name="connsiteX6" fmla="*/ 1711105 w 1994475"/>
              <a:gd name="connsiteY6" fmla="*/ 691884 h 691884"/>
              <a:gd name="connsiteX7" fmla="*/ 1988134 w 1994475"/>
              <a:gd name="connsiteY7" fmla="*/ 682828 h 691884"/>
              <a:gd name="connsiteX8" fmla="*/ 1994475 w 1994475"/>
              <a:gd name="connsiteY8" fmla="*/ 0 h 691884"/>
              <a:gd name="connsiteX9" fmla="*/ 2713 w 1994475"/>
              <a:gd name="connsiteY9" fmla="*/ 9053 h 691884"/>
              <a:gd name="connsiteX0" fmla="*/ 2713 w 1996730"/>
              <a:gd name="connsiteY0" fmla="*/ 9053 h 691884"/>
              <a:gd name="connsiteX1" fmla="*/ 0 w 1996730"/>
              <a:gd name="connsiteY1" fmla="*/ 691884 h 691884"/>
              <a:gd name="connsiteX2" fmla="*/ 256210 w 1996730"/>
              <a:gd name="connsiteY2" fmla="*/ 688063 h 691884"/>
              <a:gd name="connsiteX3" fmla="*/ 726990 w 1996730"/>
              <a:gd name="connsiteY3" fmla="*/ 27160 h 691884"/>
              <a:gd name="connsiteX4" fmla="*/ 1052915 w 1996730"/>
              <a:gd name="connsiteY4" fmla="*/ 244443 h 691884"/>
              <a:gd name="connsiteX5" fmla="*/ 1396947 w 1996730"/>
              <a:gd name="connsiteY5" fmla="*/ 99588 h 691884"/>
              <a:gd name="connsiteX6" fmla="*/ 1711105 w 1996730"/>
              <a:gd name="connsiteY6" fmla="*/ 691884 h 691884"/>
              <a:gd name="connsiteX7" fmla="*/ 1996274 w 1996730"/>
              <a:gd name="connsiteY7" fmla="*/ 688061 h 691884"/>
              <a:gd name="connsiteX8" fmla="*/ 1994475 w 1996730"/>
              <a:gd name="connsiteY8" fmla="*/ 0 h 691884"/>
              <a:gd name="connsiteX9" fmla="*/ 2713 w 1996730"/>
              <a:gd name="connsiteY9" fmla="*/ 9053 h 691884"/>
              <a:gd name="connsiteX0" fmla="*/ 2713 w 1994475"/>
              <a:gd name="connsiteY0" fmla="*/ 9053 h 695912"/>
              <a:gd name="connsiteX1" fmla="*/ 0 w 1994475"/>
              <a:gd name="connsiteY1" fmla="*/ 691884 h 695912"/>
              <a:gd name="connsiteX2" fmla="*/ 256210 w 1994475"/>
              <a:gd name="connsiteY2" fmla="*/ 688063 h 695912"/>
              <a:gd name="connsiteX3" fmla="*/ 726990 w 1994475"/>
              <a:gd name="connsiteY3" fmla="*/ 27160 h 695912"/>
              <a:gd name="connsiteX4" fmla="*/ 1052915 w 1994475"/>
              <a:gd name="connsiteY4" fmla="*/ 244443 h 695912"/>
              <a:gd name="connsiteX5" fmla="*/ 1396947 w 1994475"/>
              <a:gd name="connsiteY5" fmla="*/ 99588 h 695912"/>
              <a:gd name="connsiteX6" fmla="*/ 1711105 w 1994475"/>
              <a:gd name="connsiteY6" fmla="*/ 691884 h 695912"/>
              <a:gd name="connsiteX7" fmla="*/ 1988133 w 1994475"/>
              <a:gd name="connsiteY7" fmla="*/ 695912 h 695912"/>
              <a:gd name="connsiteX8" fmla="*/ 1994475 w 1994475"/>
              <a:gd name="connsiteY8" fmla="*/ 0 h 695912"/>
              <a:gd name="connsiteX9" fmla="*/ 2713 w 1994475"/>
              <a:gd name="connsiteY9" fmla="*/ 9053 h 695912"/>
              <a:gd name="connsiteX0" fmla="*/ 2713 w 1997188"/>
              <a:gd name="connsiteY0" fmla="*/ 11670 h 698529"/>
              <a:gd name="connsiteX1" fmla="*/ 0 w 1997188"/>
              <a:gd name="connsiteY1" fmla="*/ 694501 h 698529"/>
              <a:gd name="connsiteX2" fmla="*/ 256210 w 1997188"/>
              <a:gd name="connsiteY2" fmla="*/ 690680 h 698529"/>
              <a:gd name="connsiteX3" fmla="*/ 726990 w 1997188"/>
              <a:gd name="connsiteY3" fmla="*/ 29777 h 698529"/>
              <a:gd name="connsiteX4" fmla="*/ 1052915 w 1997188"/>
              <a:gd name="connsiteY4" fmla="*/ 247060 h 698529"/>
              <a:gd name="connsiteX5" fmla="*/ 1396947 w 1997188"/>
              <a:gd name="connsiteY5" fmla="*/ 102205 h 698529"/>
              <a:gd name="connsiteX6" fmla="*/ 1711105 w 1997188"/>
              <a:gd name="connsiteY6" fmla="*/ 694501 h 698529"/>
              <a:gd name="connsiteX7" fmla="*/ 1988133 w 1997188"/>
              <a:gd name="connsiteY7" fmla="*/ 698529 h 698529"/>
              <a:gd name="connsiteX8" fmla="*/ 1997188 w 1997188"/>
              <a:gd name="connsiteY8" fmla="*/ 0 h 698529"/>
              <a:gd name="connsiteX9" fmla="*/ 2713 w 1997188"/>
              <a:gd name="connsiteY9" fmla="*/ 11670 h 698529"/>
              <a:gd name="connsiteX0" fmla="*/ 2713 w 1995224"/>
              <a:gd name="connsiteY0" fmla="*/ 13564 h 700423"/>
              <a:gd name="connsiteX1" fmla="*/ 0 w 1995224"/>
              <a:gd name="connsiteY1" fmla="*/ 696395 h 700423"/>
              <a:gd name="connsiteX2" fmla="*/ 256210 w 1995224"/>
              <a:gd name="connsiteY2" fmla="*/ 692574 h 700423"/>
              <a:gd name="connsiteX3" fmla="*/ 726990 w 1995224"/>
              <a:gd name="connsiteY3" fmla="*/ 31671 h 700423"/>
              <a:gd name="connsiteX4" fmla="*/ 1052915 w 1995224"/>
              <a:gd name="connsiteY4" fmla="*/ 248954 h 700423"/>
              <a:gd name="connsiteX5" fmla="*/ 1396947 w 1995224"/>
              <a:gd name="connsiteY5" fmla="*/ 104099 h 700423"/>
              <a:gd name="connsiteX6" fmla="*/ 1711105 w 1995224"/>
              <a:gd name="connsiteY6" fmla="*/ 696395 h 700423"/>
              <a:gd name="connsiteX7" fmla="*/ 1988133 w 1995224"/>
              <a:gd name="connsiteY7" fmla="*/ 700423 h 700423"/>
              <a:gd name="connsiteX8" fmla="*/ 1995224 w 1995224"/>
              <a:gd name="connsiteY8" fmla="*/ 0 h 700423"/>
              <a:gd name="connsiteX9" fmla="*/ 2713 w 1995224"/>
              <a:gd name="connsiteY9" fmla="*/ 13564 h 700423"/>
              <a:gd name="connsiteX0" fmla="*/ 2713 w 1995224"/>
              <a:gd name="connsiteY0" fmla="*/ 13564 h 700423"/>
              <a:gd name="connsiteX1" fmla="*/ 0 w 1995224"/>
              <a:gd name="connsiteY1" fmla="*/ 696395 h 700423"/>
              <a:gd name="connsiteX2" fmla="*/ 256210 w 1995224"/>
              <a:gd name="connsiteY2" fmla="*/ 692574 h 700423"/>
              <a:gd name="connsiteX3" fmla="*/ 726990 w 1995224"/>
              <a:gd name="connsiteY3" fmla="*/ 31671 h 700423"/>
              <a:gd name="connsiteX4" fmla="*/ 1052915 w 1995224"/>
              <a:gd name="connsiteY4" fmla="*/ 248954 h 700423"/>
              <a:gd name="connsiteX5" fmla="*/ 1396947 w 1995224"/>
              <a:gd name="connsiteY5" fmla="*/ 104099 h 700423"/>
              <a:gd name="connsiteX6" fmla="*/ 1711105 w 1995224"/>
              <a:gd name="connsiteY6" fmla="*/ 696395 h 700423"/>
              <a:gd name="connsiteX7" fmla="*/ 1994027 w 1995224"/>
              <a:gd name="connsiteY7" fmla="*/ 700423 h 700423"/>
              <a:gd name="connsiteX8" fmla="*/ 1995224 w 1995224"/>
              <a:gd name="connsiteY8" fmla="*/ 0 h 700423"/>
              <a:gd name="connsiteX9" fmla="*/ 2713 w 1995224"/>
              <a:gd name="connsiteY9" fmla="*/ 13564 h 700423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52915 w 1996524"/>
              <a:gd name="connsiteY4" fmla="*/ 248954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999033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19987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  <a:gd name="connsiteX0" fmla="*/ 2713 w 1996524"/>
              <a:gd name="connsiteY0" fmla="*/ 13564 h 698529"/>
              <a:gd name="connsiteX1" fmla="*/ 0 w 1996524"/>
              <a:gd name="connsiteY1" fmla="*/ 696395 h 698529"/>
              <a:gd name="connsiteX2" fmla="*/ 256210 w 1996524"/>
              <a:gd name="connsiteY2" fmla="*/ 692574 h 698529"/>
              <a:gd name="connsiteX3" fmla="*/ 726990 w 1996524"/>
              <a:gd name="connsiteY3" fmla="*/ 31671 h 698529"/>
              <a:gd name="connsiteX4" fmla="*/ 1004271 w 1996524"/>
              <a:gd name="connsiteY4" fmla="*/ 268939 h 698529"/>
              <a:gd name="connsiteX5" fmla="*/ 1396947 w 1996524"/>
              <a:gd name="connsiteY5" fmla="*/ 104099 h 698529"/>
              <a:gd name="connsiteX6" fmla="*/ 1711105 w 1996524"/>
              <a:gd name="connsiteY6" fmla="*/ 696395 h 698529"/>
              <a:gd name="connsiteX7" fmla="*/ 1995991 w 1996524"/>
              <a:gd name="connsiteY7" fmla="*/ 698529 h 698529"/>
              <a:gd name="connsiteX8" fmla="*/ 1995224 w 1996524"/>
              <a:gd name="connsiteY8" fmla="*/ 0 h 698529"/>
              <a:gd name="connsiteX9" fmla="*/ 2713 w 1996524"/>
              <a:gd name="connsiteY9" fmla="*/ 13564 h 69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6524" h="698529">
                <a:moveTo>
                  <a:pt x="2713" y="13564"/>
                </a:moveTo>
                <a:cubicBezTo>
                  <a:pt x="1809" y="241174"/>
                  <a:pt x="904" y="468785"/>
                  <a:pt x="0" y="696395"/>
                </a:cubicBezTo>
                <a:lnTo>
                  <a:pt x="256210" y="692574"/>
                </a:lnTo>
                <a:lnTo>
                  <a:pt x="726990" y="31671"/>
                </a:lnTo>
                <a:lnTo>
                  <a:pt x="1004271" y="268939"/>
                </a:lnTo>
                <a:lnTo>
                  <a:pt x="1396947" y="104099"/>
                </a:lnTo>
                <a:lnTo>
                  <a:pt x="1711105" y="696395"/>
                </a:lnTo>
                <a:lnTo>
                  <a:pt x="1995991" y="698529"/>
                </a:lnTo>
                <a:cubicBezTo>
                  <a:pt x="1998105" y="470920"/>
                  <a:pt x="1993110" y="227609"/>
                  <a:pt x="1995224" y="0"/>
                </a:cubicBezTo>
                <a:lnTo>
                  <a:pt x="2713" y="13564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Oval 93"/>
          <p:cNvSpPr/>
          <p:nvPr/>
        </p:nvSpPr>
        <p:spPr>
          <a:xfrm rot="10800000" flipH="1" flipV="1">
            <a:off x="2970408" y="5261454"/>
            <a:ext cx="95251" cy="113242"/>
          </a:xfrm>
          <a:prstGeom prst="ellipse">
            <a:avLst/>
          </a:prstGeom>
          <a:solidFill>
            <a:srgbClr val="DCBB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5" name="Oval 94"/>
          <p:cNvSpPr/>
          <p:nvPr/>
        </p:nvSpPr>
        <p:spPr>
          <a:xfrm rot="10800000" flipH="1" flipV="1">
            <a:off x="2132208" y="5361420"/>
            <a:ext cx="95251" cy="113242"/>
          </a:xfrm>
          <a:prstGeom prst="ellipse">
            <a:avLst/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/>
          <p:cNvGrpSpPr/>
          <p:nvPr/>
        </p:nvGrpSpPr>
        <p:grpSpPr>
          <a:xfrm>
            <a:off x="5177434" y="4901240"/>
            <a:ext cx="3460728" cy="1457169"/>
            <a:chOff x="5177434" y="4901240"/>
            <a:chExt cx="3460728" cy="1457169"/>
          </a:xfrm>
        </p:grpSpPr>
        <p:sp>
          <p:nvSpPr>
            <p:cNvPr id="103" name="Rectangle 102"/>
            <p:cNvSpPr/>
            <p:nvPr/>
          </p:nvSpPr>
          <p:spPr>
            <a:xfrm>
              <a:off x="5177434" y="4901240"/>
              <a:ext cx="3460728" cy="1457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63500" dir="2700000" sx="102000" sy="102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325167" y="5027576"/>
              <a:ext cx="3159029" cy="1205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Aft>
                  <a:spcPts val="1000"/>
                </a:spcAft>
              </a:pPr>
              <a:r>
                <a:rPr lang="en-GB" sz="1600" b="1" dirty="0" smtClean="0">
                  <a:solidFill>
                    <a:schemeClr val="tx2">
                      <a:lumMod val="75000"/>
                    </a:schemeClr>
                  </a:solidFill>
                </a:rPr>
                <a:t>Binary Watershed algorithm</a:t>
              </a:r>
              <a:endParaRPr lang="en-GB" sz="1600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algn="just">
                <a:spcAft>
                  <a:spcPts val="1000"/>
                </a:spcAft>
              </a:pPr>
              <a:r>
                <a:rPr lang="en-GB" sz="1600" dirty="0" smtClean="0">
                  <a:solidFill>
                    <a:schemeClr val="tx2">
                      <a:lumMod val="75000"/>
                    </a:schemeClr>
                  </a:solidFill>
                </a:rPr>
                <a:t>gradually flood an distance map peaks from its maxima until it reaches 0.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882690" y="2075390"/>
            <a:ext cx="1429980" cy="1500347"/>
            <a:chOff x="5882690" y="2338547"/>
            <a:chExt cx="1429980" cy="1500347"/>
          </a:xfrm>
        </p:grpSpPr>
        <p:sp>
          <p:nvSpPr>
            <p:cNvPr id="106" name="Oval 105"/>
            <p:cNvSpPr/>
            <p:nvPr/>
          </p:nvSpPr>
          <p:spPr>
            <a:xfrm>
              <a:off x="5882690" y="2338547"/>
              <a:ext cx="184735" cy="181294"/>
            </a:xfrm>
            <a:prstGeom prst="ellipse">
              <a:avLst/>
            </a:prstGeom>
            <a:solidFill>
              <a:srgbClr val="CC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Oval 106"/>
            <p:cNvSpPr/>
            <p:nvPr/>
          </p:nvSpPr>
          <p:spPr>
            <a:xfrm>
              <a:off x="7127935" y="2543494"/>
              <a:ext cx="184735" cy="181294"/>
            </a:xfrm>
            <a:prstGeom prst="ellipse">
              <a:avLst/>
            </a:prstGeom>
            <a:solidFill>
              <a:srgbClr val="CC6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Oval 107"/>
            <p:cNvSpPr/>
            <p:nvPr/>
          </p:nvSpPr>
          <p:spPr>
            <a:xfrm>
              <a:off x="6934639" y="3657600"/>
              <a:ext cx="184735" cy="181294"/>
            </a:xfrm>
            <a:prstGeom prst="ellipse">
              <a:avLst/>
            </a:prstGeom>
            <a:solidFill>
              <a:srgbClr val="DCBB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67" y="1456426"/>
            <a:ext cx="2841752" cy="2873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23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71" grpId="0"/>
      <p:bldP spid="72" grpId="0"/>
      <p:bldP spid="86" grpId="0" animBg="1"/>
      <p:bldP spid="94" grpId="0" animBg="1"/>
      <p:bldP spid="9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sz="3600" b="1" dirty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GB" sz="3600" b="1" dirty="0" smtClean="0">
                <a:solidFill>
                  <a:schemeClr val="tx2">
                    <a:lumMod val="75000"/>
                  </a:schemeClr>
                </a:solidFill>
              </a:rPr>
              <a:t>ake home message</a:t>
            </a:r>
            <a:endParaRPr lang="en-US" sz="3600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90100" y="1257184"/>
            <a:ext cx="4011283" cy="2417669"/>
            <a:chOff x="690100" y="1257184"/>
            <a:chExt cx="4011283" cy="2417669"/>
          </a:xfrm>
        </p:grpSpPr>
        <p:grpSp>
          <p:nvGrpSpPr>
            <p:cNvPr id="50" name="Group 49"/>
            <p:cNvGrpSpPr/>
            <p:nvPr/>
          </p:nvGrpSpPr>
          <p:grpSpPr>
            <a:xfrm>
              <a:off x="690100" y="1257184"/>
              <a:ext cx="4011283" cy="2417669"/>
              <a:chOff x="414068" y="1265810"/>
              <a:chExt cx="4011283" cy="2417669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414068" y="1265810"/>
                <a:ext cx="4011283" cy="24176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901592" y="1391729"/>
                <a:ext cx="31400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 smtClean="0"/>
                  <a:t>Region segmentation</a:t>
                </a:r>
                <a:endParaRPr lang="en-GB" sz="2400" b="1" dirty="0"/>
              </a:p>
            </p:txBody>
          </p:sp>
          <p:pic>
            <p:nvPicPr>
              <p:cNvPr id="20" name="Picture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220" y="2068091"/>
                <a:ext cx="822732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4637" y="2068090"/>
                <a:ext cx="822977" cy="100775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" name="Right Arrow 21"/>
              <p:cNvSpPr/>
              <p:nvPr/>
            </p:nvSpPr>
            <p:spPr>
              <a:xfrm>
                <a:off x="1598099" y="2490430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ight Arrow 22"/>
              <p:cNvSpPr/>
              <p:nvPr/>
            </p:nvSpPr>
            <p:spPr>
              <a:xfrm>
                <a:off x="2920566" y="2445943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4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65853" y="2068090"/>
                <a:ext cx="801632" cy="9831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2103006" y="3114140"/>
              <a:ext cx="1078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T</a:t>
              </a:r>
              <a:r>
                <a:rPr lang="en-GB" sz="1400" dirty="0" smtClean="0"/>
                <a:t>hreshold</a:t>
              </a:r>
              <a:endParaRPr lang="en-GB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403550" y="2978086"/>
              <a:ext cx="1078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Region Analysis</a:t>
              </a:r>
              <a:endParaRPr lang="en-GB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90100" y="3922655"/>
            <a:ext cx="7636616" cy="2621919"/>
            <a:chOff x="690100" y="3922655"/>
            <a:chExt cx="7636616" cy="2621919"/>
          </a:xfrm>
        </p:grpSpPr>
        <p:sp>
          <p:nvSpPr>
            <p:cNvPr id="54" name="Rounded Rectangle 53"/>
            <p:cNvSpPr/>
            <p:nvPr/>
          </p:nvSpPr>
          <p:spPr>
            <a:xfrm>
              <a:off x="690101" y="3922655"/>
              <a:ext cx="7636614" cy="262191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0100" y="3969833"/>
              <a:ext cx="76366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/>
                <a:t>Segmentation workflow</a:t>
              </a:r>
              <a:endParaRPr lang="en-GB" sz="2400" b="1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025372" y="4575997"/>
              <a:ext cx="4871154" cy="1845753"/>
              <a:chOff x="1447800" y="1779669"/>
              <a:chExt cx="6477000" cy="2766803"/>
            </a:xfrm>
          </p:grpSpPr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7800" y="2298772"/>
                <a:ext cx="1003648" cy="11254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60756" y="2294717"/>
                <a:ext cx="1006444" cy="11281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95540" y="2300832"/>
                <a:ext cx="1000460" cy="11281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18356" y="2300831"/>
                <a:ext cx="1006444" cy="112816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60" name="Arc 59"/>
              <p:cNvSpPr/>
              <p:nvPr/>
            </p:nvSpPr>
            <p:spPr>
              <a:xfrm>
                <a:off x="24003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Arc 60"/>
              <p:cNvSpPr/>
              <p:nvPr/>
            </p:nvSpPr>
            <p:spPr>
              <a:xfrm>
                <a:off x="41910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Arc 61"/>
              <p:cNvSpPr/>
              <p:nvPr/>
            </p:nvSpPr>
            <p:spPr>
              <a:xfrm>
                <a:off x="6096000" y="2152582"/>
                <a:ext cx="914400" cy="287248"/>
              </a:xfrm>
              <a:prstGeom prst="arc">
                <a:avLst>
                  <a:gd name="adj1" fmla="val 10863836"/>
                  <a:gd name="adj2" fmla="val 0"/>
                </a:avLst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2057855" y="1791069"/>
                <a:ext cx="1599288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err="1">
                    <a:solidFill>
                      <a:schemeClr val="tx2">
                        <a:lumMod val="75000"/>
                      </a:schemeClr>
                    </a:solidFill>
                  </a:rPr>
                  <a:t>P</a:t>
                </a:r>
                <a:r>
                  <a:rPr lang="en-GB" sz="1100" b="1" dirty="0" err="1" smtClean="0">
                    <a:solidFill>
                      <a:schemeClr val="tx2">
                        <a:lumMod val="75000"/>
                      </a:schemeClr>
                    </a:solidFill>
                  </a:rPr>
                  <a:t>reprocessing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3920339" y="1779669"/>
                <a:ext cx="1455722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Segmentation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56346" y="1788840"/>
                <a:ext cx="1528931" cy="392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100" b="1" dirty="0" err="1" smtClean="0">
                    <a:solidFill>
                      <a:schemeClr val="tx2">
                        <a:lumMod val="75000"/>
                      </a:schemeClr>
                    </a:solidFill>
                  </a:rPr>
                  <a:t>Postprocessing</a:t>
                </a:r>
                <a:endParaRPr lang="en-GB" b="1" dirty="0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6" name="Left Brace 65"/>
              <p:cNvSpPr/>
              <p:nvPr/>
            </p:nvSpPr>
            <p:spPr>
              <a:xfrm rot="16200000">
                <a:off x="4561458" y="567038"/>
                <a:ext cx="325884" cy="6400800"/>
              </a:xfrm>
              <a:prstGeom prst="leftBrace">
                <a:avLst>
                  <a:gd name="adj1" fmla="val 30588"/>
                  <a:gd name="adj2" fmla="val 48872"/>
                </a:avLst>
              </a:prstGeom>
              <a:ln w="381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447800" y="3946703"/>
                <a:ext cx="6477000" cy="599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dirty="0">
                    <a:solidFill>
                      <a:schemeClr val="tx2">
                        <a:lumMod val="75000"/>
                      </a:schemeClr>
                    </a:solidFill>
                  </a:rPr>
                  <a:t>Segmentation in practice </a:t>
                </a:r>
                <a:r>
                  <a:rPr lang="en-GB" sz="20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;-)</a:t>
                </a:r>
                <a:endParaRPr lang="en-GB" sz="2000" dirty="0"/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690101" y="4913440"/>
              <a:ext cx="13256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u="sng" dirty="0" err="1" smtClean="0"/>
                <a:t>PreProcessing</a:t>
              </a:r>
              <a:endParaRPr lang="en-GB" sz="1400" u="sng" dirty="0" smtClean="0"/>
            </a:p>
            <a:p>
              <a:pPr algn="ctr"/>
              <a:r>
                <a:rPr lang="en-GB" sz="1400" dirty="0" smtClean="0"/>
                <a:t>Convert</a:t>
              </a:r>
            </a:p>
            <a:p>
              <a:pPr algn="ctr"/>
              <a:r>
                <a:rPr lang="en-GB" sz="1400" dirty="0" err="1" smtClean="0"/>
                <a:t>Denoise</a:t>
              </a:r>
              <a:endParaRPr lang="en-GB" sz="1400" dirty="0" smtClean="0"/>
            </a:p>
            <a:p>
              <a:pPr algn="ctr"/>
              <a:r>
                <a:rPr lang="en-GB" sz="1400" dirty="0" smtClean="0"/>
                <a:t>…</a:t>
              </a:r>
              <a:endParaRPr lang="en-GB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948818" y="4845212"/>
              <a:ext cx="137789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u="sng" dirty="0" err="1" smtClean="0"/>
                <a:t>PostProcessing</a:t>
              </a:r>
              <a:endParaRPr lang="en-GB" sz="1400" u="sng" dirty="0" smtClean="0"/>
            </a:p>
            <a:p>
              <a:pPr algn="ctr"/>
              <a:r>
                <a:rPr lang="en-GB" sz="1400" dirty="0" smtClean="0"/>
                <a:t>fill holes</a:t>
              </a:r>
            </a:p>
            <a:p>
              <a:pPr algn="ctr"/>
              <a:r>
                <a:rPr lang="en-GB" sz="1400" dirty="0" smtClean="0"/>
                <a:t>watershed</a:t>
              </a:r>
            </a:p>
            <a:p>
              <a:pPr algn="ctr"/>
              <a:r>
                <a:rPr lang="en-GB" sz="1400" dirty="0" smtClean="0"/>
                <a:t>…</a:t>
              </a:r>
              <a:endParaRPr lang="en-GB" sz="1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86701" y="1265071"/>
            <a:ext cx="3140015" cy="2417669"/>
            <a:chOff x="5186701" y="1265071"/>
            <a:chExt cx="3140015" cy="2417669"/>
          </a:xfrm>
        </p:grpSpPr>
        <p:sp>
          <p:nvSpPr>
            <p:cNvPr id="16" name="Rounded Rectangle 15"/>
            <p:cNvSpPr/>
            <p:nvPr/>
          </p:nvSpPr>
          <p:spPr>
            <a:xfrm>
              <a:off x="5186701" y="1265071"/>
              <a:ext cx="3140015" cy="24176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585959" y="1390989"/>
              <a:ext cx="2449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 smtClean="0"/>
                <a:t>Count objects</a:t>
              </a:r>
              <a:endParaRPr lang="en-GB" sz="2400" b="1" dirty="0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5577333" y="2050100"/>
              <a:ext cx="2474469" cy="924104"/>
              <a:chOff x="5875279" y="2037254"/>
              <a:chExt cx="2566189" cy="1014017"/>
            </a:xfrm>
          </p:grpSpPr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5279" y="2047383"/>
                <a:ext cx="1050348" cy="100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7367630" y="2037254"/>
                <a:ext cx="1073838" cy="1003888"/>
                <a:chOff x="221636" y="1151440"/>
                <a:chExt cx="4396806" cy="4797475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221636" y="1151440"/>
                  <a:ext cx="4396806" cy="4797475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8" name="Picture 6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1178" y="1285186"/>
                  <a:ext cx="4232446" cy="44298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29" name="Group 28"/>
              <p:cNvGrpSpPr/>
              <p:nvPr/>
            </p:nvGrpSpPr>
            <p:grpSpPr>
              <a:xfrm>
                <a:off x="7488518" y="2215822"/>
                <a:ext cx="850947" cy="577356"/>
                <a:chOff x="5163318" y="2951239"/>
                <a:chExt cx="3089601" cy="1778939"/>
              </a:xfrm>
            </p:grpSpPr>
            <p:sp>
              <p:nvSpPr>
                <p:cNvPr id="30" name="Oval 29"/>
                <p:cNvSpPr/>
                <p:nvPr/>
              </p:nvSpPr>
              <p:spPr>
                <a:xfrm>
                  <a:off x="5556958" y="3110341"/>
                  <a:ext cx="120530" cy="1095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5163318" y="325890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5198258" y="39731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5315718" y="412550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5617223" y="372681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5864149" y="3860583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6289569" y="295123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611230" y="2990242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6673834" y="337230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6151703" y="4278756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6007129" y="4616781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6777028" y="439901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7045624" y="4213389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7198024" y="45033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7762120" y="3803884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8010327" y="407316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132389" y="4160557"/>
                  <a:ext cx="120530" cy="11339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48" name="Right Arrow 47"/>
              <p:cNvSpPr/>
              <p:nvPr/>
            </p:nvSpPr>
            <p:spPr>
              <a:xfrm>
                <a:off x="7053328" y="2450966"/>
                <a:ext cx="188915" cy="15358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7010306" y="2964070"/>
              <a:ext cx="10783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 smtClean="0"/>
                <a:t>Maxima detection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595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6" t="12526" r="39670" b="4039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726544" y="2101160"/>
            <a:ext cx="569091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1500" b="1" dirty="0" smtClean="0">
                <a:solidFill>
                  <a:schemeClr val="bg1"/>
                </a:solidFill>
              </a:rPr>
              <a:t>Exercises</a:t>
            </a:r>
            <a:endParaRPr lang="en-GB" sz="1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smtClean="0"/>
              <a:t>Measure the average embryo size in embryos.jpg</a:t>
            </a:r>
          </a:p>
          <a:p>
            <a:pPr marL="0" indent="0">
              <a:buNone/>
            </a:pPr>
            <a:r>
              <a:rPr lang="en-US" dirty="0" smtClean="0"/>
              <a:t>Use the menus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Image &gt; Color &gt; Split channel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Process &gt; Filters &gt; Gaussian Blur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Image &gt; Adjust &gt; Threshold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Process &gt; Binary &gt; Fill holes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Process &gt; Binary &gt; Watershed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Analyze &gt; Set measurements…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Image&gt;Properties to check </a:t>
            </a:r>
            <a:r>
              <a:rPr lang="en-US" sz="2600" dirty="0">
                <a:solidFill>
                  <a:srgbClr val="8EB4E3"/>
                </a:solidFill>
              </a:rPr>
              <a:t>pixel size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solidFill>
                  <a:srgbClr val="8EB4E3"/>
                </a:solidFill>
              </a:rPr>
              <a:t>Analyze &gt; Analyze Particles…</a:t>
            </a:r>
            <a:endParaRPr lang="en-US" sz="2600" dirty="0">
              <a:solidFill>
                <a:srgbClr val="8EB4E3"/>
              </a:solidFill>
            </a:endParaRPr>
          </a:p>
          <a:p>
            <a:r>
              <a:rPr lang="en-US" dirty="0" smtClean="0"/>
              <a:t>Copy the measurements to Excel </a:t>
            </a:r>
            <a:br>
              <a:rPr lang="en-US" dirty="0" smtClean="0"/>
            </a:br>
            <a:r>
              <a:rPr lang="en-US" dirty="0" smtClean="0"/>
              <a:t>and calculate the average diameter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endParaRPr lang="en-US" sz="2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4221088"/>
            <a:ext cx="2160240" cy="1978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243414"/>
            <a:ext cx="2160240" cy="1905666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6" idx="1"/>
          </p:cNvCxnSpPr>
          <p:nvPr/>
        </p:nvCxnSpPr>
        <p:spPr>
          <a:xfrm flipV="1">
            <a:off x="5029200" y="3196247"/>
            <a:ext cx="1415008" cy="3089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5" idx="1"/>
          </p:cNvCxnSpPr>
          <p:nvPr/>
        </p:nvCxnSpPr>
        <p:spPr>
          <a:xfrm flipV="1">
            <a:off x="5334000" y="5210324"/>
            <a:ext cx="1110208" cy="2760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Exercise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762000" y="1043812"/>
            <a:ext cx="8001000" cy="4495800"/>
          </a:xfrm>
        </p:spPr>
        <p:txBody>
          <a:bodyPr>
            <a:noAutofit/>
          </a:bodyPr>
          <a:lstStyle/>
          <a:p>
            <a:pPr marL="57150" indent="0">
              <a:buNone/>
            </a:pPr>
            <a:endParaRPr lang="en-US" sz="1800" b="1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57150" indent="0">
              <a:buNone/>
            </a:pPr>
            <a:r>
              <a:rPr lang="en-US" sz="1800" b="1" dirty="0" err="1" smtClean="0">
                <a:solidFill>
                  <a:schemeClr val="accent1">
                    <a:lumMod val="50000"/>
                  </a:schemeClr>
                </a:solidFill>
              </a:rPr>
              <a:t>Nuclei_transcripts_zebrafish.tif</a:t>
            </a:r>
            <a:endParaRPr lang="en-US" sz="18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Segment and count the nuclei in the image, measure their average intensity</a:t>
            </a:r>
            <a:b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remark: test the analysis on a subpart of the image before applying to the whole image</a:t>
            </a:r>
          </a:p>
          <a:p>
            <a:pPr lvl="1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Detect spots in the image and measure there average intensity.</a:t>
            </a:r>
            <a:b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discuss how do you differentiate the spot from the noise?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chemeClr val="accent1">
                    <a:lumMod val="50000"/>
                  </a:schemeClr>
                </a:solidFill>
              </a:rPr>
              <a:t>Subsidiary:</a:t>
            </a:r>
          </a:p>
          <a:p>
            <a:pPr lvl="1"/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Estimate 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cell density in the tissue</a:t>
            </a:r>
            <a:endParaRPr lang="en-US" sz="1400" dirty="0">
              <a:solidFill>
                <a:schemeClr val="accent1">
                  <a:lumMod val="50000"/>
                </a:schemeClr>
              </a:solidFill>
            </a:endParaRPr>
          </a:p>
          <a:p>
            <a:pPr lvl="1"/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1400" dirty="0" smtClean="0">
                <a:solidFill>
                  <a:schemeClr val="accent1">
                    <a:lumMod val="50000"/>
                  </a:schemeClr>
                </a:solidFill>
              </a:rPr>
              <a:t>ount spots per nuclei.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59486"/>
            <a:ext cx="9144000" cy="309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680" y="3962400"/>
            <a:ext cx="1869012" cy="22098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334000" y="4725962"/>
            <a:ext cx="200025" cy="2286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63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loud Callout 86"/>
          <p:cNvSpPr/>
          <p:nvPr/>
        </p:nvSpPr>
        <p:spPr>
          <a:xfrm flipH="1">
            <a:off x="49326" y="2057400"/>
            <a:ext cx="3760674" cy="281940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5000" b="1" dirty="0"/>
          </a:p>
        </p:txBody>
      </p:sp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3" y="152400"/>
            <a:ext cx="1300497" cy="537502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4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4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US" sz="22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Representation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92450" y="1059712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tx2">
                    <a:lumMod val="75000"/>
                  </a:schemeClr>
                </a:solidFill>
              </a:rPr>
              <a:t>A proxy to do measures</a:t>
            </a:r>
          </a:p>
          <a:p>
            <a:r>
              <a:rPr lang="en-GB" sz="2800" dirty="0" smtClean="0">
                <a:solidFill>
                  <a:schemeClr val="tx2">
                    <a:lumMod val="75000"/>
                  </a:schemeClr>
                </a:solidFill>
              </a:rPr>
              <a:t>e.g. horse height?</a:t>
            </a:r>
            <a:endParaRPr lang="en-GB" sz="3200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flipH="1">
            <a:off x="49326" y="2056909"/>
            <a:ext cx="3760674" cy="2819400"/>
            <a:chOff x="4724400" y="1752600"/>
            <a:chExt cx="3657600" cy="2819400"/>
          </a:xfrm>
        </p:grpSpPr>
        <p:sp>
          <p:nvSpPr>
            <p:cNvPr id="5" name="Cloud Callout 4"/>
            <p:cNvSpPr/>
            <p:nvPr/>
          </p:nvSpPr>
          <p:spPr>
            <a:xfrm>
              <a:off x="4724400" y="1752600"/>
              <a:ext cx="3657600" cy="28194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5000" b="1" dirty="0"/>
                <a:t>?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52000" contrast="5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3005" y="2274899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2000" contrast="9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7499423" y="2421029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634600" y="2958155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3696" y="3613928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539" y="2119506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6486" y="3835519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6919870" y="2885379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3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7218026" y="3441165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979577" y="2885379"/>
              <a:ext cx="433428" cy="443182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8" name="Picture 4" descr="http://images.clipartpanda.com/thinking-light-bulb-clip-art-sketch-idea.gif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150" b="96457" l="10000" r="90417">
                        <a14:foregroundMark x1="22917" y1="83858" x2="22917" y2="83858"/>
                        <a14:foregroundMark x1="28750" y1="88189" x2="28750" y2="88189"/>
                        <a14:foregroundMark x1="12500" y1="37795" x2="12500" y2="37795"/>
                        <a14:foregroundMark x1="17083" y1="18898" x2="17083" y2="18898"/>
                        <a14:foregroundMark x1="37917" y1="11024" x2="37917" y2="11024"/>
                        <a14:foregroundMark x1="62500" y1="12992" x2="62500" y2="12992"/>
                        <a14:foregroundMark x1="85417" y1="27165" x2="85417" y2="27165"/>
                        <a14:foregroundMark x1="90417" y1="49213" x2="90417" y2="49213"/>
                        <a14:foregroundMark x1="77083" y1="67323" x2="77083" y2="67323"/>
                        <a14:foregroundMark x1="33750" y1="94094" x2="33750" y2="94094"/>
                        <a14:foregroundMark x1="22917" y1="94094" x2="22917" y2="94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3897446"/>
            <a:ext cx="1297028" cy="158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49326" y="2045367"/>
            <a:ext cx="3760674" cy="2819400"/>
            <a:chOff x="97949" y="2219142"/>
            <a:chExt cx="3760674" cy="2819400"/>
          </a:xfrm>
        </p:grpSpPr>
        <p:sp>
          <p:nvSpPr>
            <p:cNvPr id="72" name="Cloud Callout 71"/>
            <p:cNvSpPr/>
            <p:nvPr/>
          </p:nvSpPr>
          <p:spPr>
            <a:xfrm flipH="1">
              <a:off x="97949" y="2219142"/>
              <a:ext cx="3760674" cy="2819400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5000" b="1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19200" y="2667000"/>
              <a:ext cx="1712318" cy="1777879"/>
              <a:chOff x="2895600" y="2621235"/>
              <a:chExt cx="3644926" cy="4013081"/>
            </a:xfrm>
          </p:grpSpPr>
          <p:pic>
            <p:nvPicPr>
              <p:cNvPr id="75" name="Picture 6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5600" y="2621235"/>
                <a:ext cx="3644926" cy="40130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" name="Freeform 75"/>
              <p:cNvSpPr/>
              <p:nvPr/>
            </p:nvSpPr>
            <p:spPr>
              <a:xfrm>
                <a:off x="3556020" y="2781211"/>
                <a:ext cx="2498732" cy="3683295"/>
              </a:xfrm>
              <a:custGeom>
                <a:avLst/>
                <a:gdLst>
                  <a:gd name="connsiteX0" fmla="*/ 317633 w 2762450"/>
                  <a:gd name="connsiteY0" fmla="*/ 4032985 h 4032985"/>
                  <a:gd name="connsiteX1" fmla="*/ 163629 w 2762450"/>
                  <a:gd name="connsiteY1" fmla="*/ 4032985 h 4032985"/>
                  <a:gd name="connsiteX2" fmla="*/ 192505 w 2762450"/>
                  <a:gd name="connsiteY2" fmla="*/ 3108960 h 4032985"/>
                  <a:gd name="connsiteX3" fmla="*/ 192505 w 2762450"/>
                  <a:gd name="connsiteY3" fmla="*/ 2916455 h 4032985"/>
                  <a:gd name="connsiteX4" fmla="*/ 96252 w 2762450"/>
                  <a:gd name="connsiteY4" fmla="*/ 2627697 h 4032985"/>
                  <a:gd name="connsiteX5" fmla="*/ 48126 w 2762450"/>
                  <a:gd name="connsiteY5" fmla="*/ 2271562 h 4032985"/>
                  <a:gd name="connsiteX6" fmla="*/ 0 w 2762450"/>
                  <a:gd name="connsiteY6" fmla="*/ 1876926 h 4032985"/>
                  <a:gd name="connsiteX7" fmla="*/ 67376 w 2762450"/>
                  <a:gd name="connsiteY7" fmla="*/ 1597793 h 4032985"/>
                  <a:gd name="connsiteX8" fmla="*/ 96252 w 2762450"/>
                  <a:gd name="connsiteY8" fmla="*/ 1328286 h 4032985"/>
                  <a:gd name="connsiteX9" fmla="*/ 96252 w 2762450"/>
                  <a:gd name="connsiteY9" fmla="*/ 1241659 h 4032985"/>
                  <a:gd name="connsiteX10" fmla="*/ 77002 w 2762450"/>
                  <a:gd name="connsiteY10" fmla="*/ 895149 h 4032985"/>
                  <a:gd name="connsiteX11" fmla="*/ 96252 w 2762450"/>
                  <a:gd name="connsiteY11" fmla="*/ 635267 h 4032985"/>
                  <a:gd name="connsiteX12" fmla="*/ 134753 w 2762450"/>
                  <a:gd name="connsiteY12" fmla="*/ 462012 h 4032985"/>
                  <a:gd name="connsiteX13" fmla="*/ 173254 w 2762450"/>
                  <a:gd name="connsiteY13" fmla="*/ 317633 h 4032985"/>
                  <a:gd name="connsiteX14" fmla="*/ 182880 w 2762450"/>
                  <a:gd name="connsiteY14" fmla="*/ 57751 h 4032985"/>
                  <a:gd name="connsiteX15" fmla="*/ 259882 w 2762450"/>
                  <a:gd name="connsiteY15" fmla="*/ 9625 h 4032985"/>
                  <a:gd name="connsiteX16" fmla="*/ 308008 w 2762450"/>
                  <a:gd name="connsiteY16" fmla="*/ 0 h 4032985"/>
                  <a:gd name="connsiteX17" fmla="*/ 327259 w 2762450"/>
                  <a:gd name="connsiteY17" fmla="*/ 211756 h 4032985"/>
                  <a:gd name="connsiteX18" fmla="*/ 481263 w 2762450"/>
                  <a:gd name="connsiteY18" fmla="*/ 173255 h 4032985"/>
                  <a:gd name="connsiteX19" fmla="*/ 529389 w 2762450"/>
                  <a:gd name="connsiteY19" fmla="*/ 28876 h 4032985"/>
                  <a:gd name="connsiteX20" fmla="*/ 596766 w 2762450"/>
                  <a:gd name="connsiteY20" fmla="*/ 9625 h 4032985"/>
                  <a:gd name="connsiteX21" fmla="*/ 654518 w 2762450"/>
                  <a:gd name="connsiteY21" fmla="*/ 125128 h 4032985"/>
                  <a:gd name="connsiteX22" fmla="*/ 654518 w 2762450"/>
                  <a:gd name="connsiteY22" fmla="*/ 250257 h 4032985"/>
                  <a:gd name="connsiteX23" fmla="*/ 635267 w 2762450"/>
                  <a:gd name="connsiteY23" fmla="*/ 365760 h 4032985"/>
                  <a:gd name="connsiteX24" fmla="*/ 760395 w 2762450"/>
                  <a:gd name="connsiteY24" fmla="*/ 548640 h 4032985"/>
                  <a:gd name="connsiteX25" fmla="*/ 683393 w 2762450"/>
                  <a:gd name="connsiteY25" fmla="*/ 673768 h 4032985"/>
                  <a:gd name="connsiteX26" fmla="*/ 808522 w 2762450"/>
                  <a:gd name="connsiteY26" fmla="*/ 885524 h 4032985"/>
                  <a:gd name="connsiteX27" fmla="*/ 856648 w 2762450"/>
                  <a:gd name="connsiteY27" fmla="*/ 1058779 h 4032985"/>
                  <a:gd name="connsiteX28" fmla="*/ 856648 w 2762450"/>
                  <a:gd name="connsiteY28" fmla="*/ 1164657 h 4032985"/>
                  <a:gd name="connsiteX29" fmla="*/ 1010652 w 2762450"/>
                  <a:gd name="connsiteY29" fmla="*/ 1251284 h 4032985"/>
                  <a:gd name="connsiteX30" fmla="*/ 1299410 w 2762450"/>
                  <a:gd name="connsiteY30" fmla="*/ 1337911 h 4032985"/>
                  <a:gd name="connsiteX31" fmla="*/ 1722922 w 2762450"/>
                  <a:gd name="connsiteY31" fmla="*/ 1164657 h 4032985"/>
                  <a:gd name="connsiteX32" fmla="*/ 1953928 w 2762450"/>
                  <a:gd name="connsiteY32" fmla="*/ 1126156 h 4032985"/>
                  <a:gd name="connsiteX33" fmla="*/ 2358189 w 2762450"/>
                  <a:gd name="connsiteY33" fmla="*/ 1145406 h 4032985"/>
                  <a:gd name="connsiteX34" fmla="*/ 2646947 w 2762450"/>
                  <a:gd name="connsiteY34" fmla="*/ 1289785 h 4032985"/>
                  <a:gd name="connsiteX35" fmla="*/ 2762450 w 2762450"/>
                  <a:gd name="connsiteY35" fmla="*/ 1645920 h 4032985"/>
                  <a:gd name="connsiteX36" fmla="*/ 2733574 w 2762450"/>
                  <a:gd name="connsiteY36" fmla="*/ 1819175 h 4032985"/>
                  <a:gd name="connsiteX37" fmla="*/ 2675823 w 2762450"/>
                  <a:gd name="connsiteY37" fmla="*/ 2146433 h 4032985"/>
                  <a:gd name="connsiteX38" fmla="*/ 2608446 w 2762450"/>
                  <a:gd name="connsiteY38" fmla="*/ 2560320 h 4032985"/>
                  <a:gd name="connsiteX39" fmla="*/ 2560320 w 2762450"/>
                  <a:gd name="connsiteY39" fmla="*/ 3243713 h 4032985"/>
                  <a:gd name="connsiteX40" fmla="*/ 2550694 w 2762450"/>
                  <a:gd name="connsiteY40" fmla="*/ 3715351 h 4032985"/>
                  <a:gd name="connsiteX41" fmla="*/ 2560320 w 2762450"/>
                  <a:gd name="connsiteY41" fmla="*/ 3965608 h 4032985"/>
                  <a:gd name="connsiteX42" fmla="*/ 2387065 w 2762450"/>
                  <a:gd name="connsiteY42" fmla="*/ 3984859 h 4032985"/>
                  <a:gd name="connsiteX43" fmla="*/ 2213810 w 2762450"/>
                  <a:gd name="connsiteY43" fmla="*/ 3878981 h 4032985"/>
                  <a:gd name="connsiteX44" fmla="*/ 2271562 w 2762450"/>
                  <a:gd name="connsiteY44" fmla="*/ 3301465 h 4032985"/>
                  <a:gd name="connsiteX45" fmla="*/ 2242686 w 2762450"/>
                  <a:gd name="connsiteY45" fmla="*/ 3022332 h 4032985"/>
                  <a:gd name="connsiteX46" fmla="*/ 2040555 w 2762450"/>
                  <a:gd name="connsiteY46" fmla="*/ 2820202 h 4032985"/>
                  <a:gd name="connsiteX47" fmla="*/ 1867301 w 2762450"/>
                  <a:gd name="connsiteY47" fmla="*/ 2464067 h 4032985"/>
                  <a:gd name="connsiteX48" fmla="*/ 1819174 w 2762450"/>
                  <a:gd name="connsiteY48" fmla="*/ 2406316 h 4032985"/>
                  <a:gd name="connsiteX49" fmla="*/ 1578543 w 2762450"/>
                  <a:gd name="connsiteY49" fmla="*/ 2618071 h 4032985"/>
                  <a:gd name="connsiteX50" fmla="*/ 1309035 w 2762450"/>
                  <a:gd name="connsiteY50" fmla="*/ 2675823 h 4032985"/>
                  <a:gd name="connsiteX51" fmla="*/ 1049153 w 2762450"/>
                  <a:gd name="connsiteY51" fmla="*/ 2675823 h 4032985"/>
                  <a:gd name="connsiteX52" fmla="*/ 943275 w 2762450"/>
                  <a:gd name="connsiteY52" fmla="*/ 2646947 h 4032985"/>
                  <a:gd name="connsiteX53" fmla="*/ 962526 w 2762450"/>
                  <a:gd name="connsiteY53" fmla="*/ 3070459 h 4032985"/>
                  <a:gd name="connsiteX54" fmla="*/ 943275 w 2762450"/>
                  <a:gd name="connsiteY54" fmla="*/ 3311090 h 4032985"/>
                  <a:gd name="connsiteX55" fmla="*/ 943275 w 2762450"/>
                  <a:gd name="connsiteY55" fmla="*/ 3532471 h 4032985"/>
                  <a:gd name="connsiteX56" fmla="*/ 943275 w 2762450"/>
                  <a:gd name="connsiteY56" fmla="*/ 3686476 h 4032985"/>
                  <a:gd name="connsiteX57" fmla="*/ 924025 w 2762450"/>
                  <a:gd name="connsiteY57" fmla="*/ 3984859 h 4032985"/>
                  <a:gd name="connsiteX58" fmla="*/ 837398 w 2762450"/>
                  <a:gd name="connsiteY58" fmla="*/ 4032985 h 4032985"/>
                  <a:gd name="connsiteX59" fmla="*/ 818147 w 2762450"/>
                  <a:gd name="connsiteY59" fmla="*/ 3898231 h 4032985"/>
                  <a:gd name="connsiteX60" fmla="*/ 750770 w 2762450"/>
                  <a:gd name="connsiteY60" fmla="*/ 3561347 h 4032985"/>
                  <a:gd name="connsiteX61" fmla="*/ 731520 w 2762450"/>
                  <a:gd name="connsiteY61" fmla="*/ 3436219 h 4032985"/>
                  <a:gd name="connsiteX62" fmla="*/ 712269 w 2762450"/>
                  <a:gd name="connsiteY62" fmla="*/ 3176337 h 4032985"/>
                  <a:gd name="connsiteX63" fmla="*/ 731520 w 2762450"/>
                  <a:gd name="connsiteY63" fmla="*/ 2983831 h 4032985"/>
                  <a:gd name="connsiteX64" fmla="*/ 654518 w 2762450"/>
                  <a:gd name="connsiteY64" fmla="*/ 2714324 h 4032985"/>
                  <a:gd name="connsiteX65" fmla="*/ 616016 w 2762450"/>
                  <a:gd name="connsiteY65" fmla="*/ 2608446 h 4032985"/>
                  <a:gd name="connsiteX66" fmla="*/ 519764 w 2762450"/>
                  <a:gd name="connsiteY66" fmla="*/ 2637322 h 4032985"/>
                  <a:gd name="connsiteX67" fmla="*/ 481263 w 2762450"/>
                  <a:gd name="connsiteY67" fmla="*/ 2849078 h 4032985"/>
                  <a:gd name="connsiteX68" fmla="*/ 452387 w 2762450"/>
                  <a:gd name="connsiteY68" fmla="*/ 3089709 h 4032985"/>
                  <a:gd name="connsiteX69" fmla="*/ 423511 w 2762450"/>
                  <a:gd name="connsiteY69" fmla="*/ 3330341 h 4032985"/>
                  <a:gd name="connsiteX70" fmla="*/ 375385 w 2762450"/>
                  <a:gd name="connsiteY70" fmla="*/ 3542097 h 4032985"/>
                  <a:gd name="connsiteX71" fmla="*/ 356134 w 2762450"/>
                  <a:gd name="connsiteY71" fmla="*/ 3715351 h 4032985"/>
                  <a:gd name="connsiteX72" fmla="*/ 336884 w 2762450"/>
                  <a:gd name="connsiteY72" fmla="*/ 3946358 h 4032985"/>
                  <a:gd name="connsiteX73" fmla="*/ 317633 w 2762450"/>
                  <a:gd name="connsiteY73" fmla="*/ 4032985 h 4032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</a:cxnLst>
                <a:rect l="l" t="t" r="r" b="b"/>
                <a:pathLst>
                  <a:path w="2762450" h="4032985">
                    <a:moveTo>
                      <a:pt x="317633" y="4032985"/>
                    </a:moveTo>
                    <a:lnTo>
                      <a:pt x="163629" y="4032985"/>
                    </a:lnTo>
                    <a:lnTo>
                      <a:pt x="192505" y="3108960"/>
                    </a:lnTo>
                    <a:lnTo>
                      <a:pt x="192505" y="2916455"/>
                    </a:lnTo>
                    <a:lnTo>
                      <a:pt x="96252" y="2627697"/>
                    </a:lnTo>
                    <a:lnTo>
                      <a:pt x="48126" y="2271562"/>
                    </a:lnTo>
                    <a:lnTo>
                      <a:pt x="0" y="1876926"/>
                    </a:lnTo>
                    <a:lnTo>
                      <a:pt x="67376" y="1597793"/>
                    </a:lnTo>
                    <a:lnTo>
                      <a:pt x="96252" y="1328286"/>
                    </a:lnTo>
                    <a:lnTo>
                      <a:pt x="96252" y="1241659"/>
                    </a:lnTo>
                    <a:lnTo>
                      <a:pt x="77002" y="895149"/>
                    </a:lnTo>
                    <a:lnTo>
                      <a:pt x="96252" y="635267"/>
                    </a:lnTo>
                    <a:lnTo>
                      <a:pt x="134753" y="462012"/>
                    </a:lnTo>
                    <a:lnTo>
                      <a:pt x="173254" y="317633"/>
                    </a:lnTo>
                    <a:lnTo>
                      <a:pt x="182880" y="57751"/>
                    </a:lnTo>
                    <a:lnTo>
                      <a:pt x="259882" y="9625"/>
                    </a:lnTo>
                    <a:lnTo>
                      <a:pt x="308008" y="0"/>
                    </a:lnTo>
                    <a:lnTo>
                      <a:pt x="327259" y="211756"/>
                    </a:lnTo>
                    <a:lnTo>
                      <a:pt x="481263" y="173255"/>
                    </a:lnTo>
                    <a:lnTo>
                      <a:pt x="529389" y="28876"/>
                    </a:lnTo>
                    <a:lnTo>
                      <a:pt x="596766" y="9625"/>
                    </a:lnTo>
                    <a:lnTo>
                      <a:pt x="654518" y="125128"/>
                    </a:lnTo>
                    <a:lnTo>
                      <a:pt x="654518" y="250257"/>
                    </a:lnTo>
                    <a:lnTo>
                      <a:pt x="635267" y="365760"/>
                    </a:lnTo>
                    <a:lnTo>
                      <a:pt x="760395" y="548640"/>
                    </a:lnTo>
                    <a:lnTo>
                      <a:pt x="683393" y="673768"/>
                    </a:lnTo>
                    <a:lnTo>
                      <a:pt x="808522" y="885524"/>
                    </a:lnTo>
                    <a:lnTo>
                      <a:pt x="856648" y="1058779"/>
                    </a:lnTo>
                    <a:lnTo>
                      <a:pt x="856648" y="1164657"/>
                    </a:lnTo>
                    <a:lnTo>
                      <a:pt x="1010652" y="1251284"/>
                    </a:lnTo>
                    <a:lnTo>
                      <a:pt x="1299410" y="1337911"/>
                    </a:lnTo>
                    <a:lnTo>
                      <a:pt x="1722922" y="1164657"/>
                    </a:lnTo>
                    <a:lnTo>
                      <a:pt x="1953928" y="1126156"/>
                    </a:lnTo>
                    <a:lnTo>
                      <a:pt x="2358189" y="1145406"/>
                    </a:lnTo>
                    <a:lnTo>
                      <a:pt x="2646947" y="1289785"/>
                    </a:lnTo>
                    <a:lnTo>
                      <a:pt x="2762450" y="1645920"/>
                    </a:lnTo>
                    <a:lnTo>
                      <a:pt x="2733574" y="1819175"/>
                    </a:lnTo>
                    <a:lnTo>
                      <a:pt x="2675823" y="2146433"/>
                    </a:lnTo>
                    <a:lnTo>
                      <a:pt x="2608446" y="2560320"/>
                    </a:lnTo>
                    <a:lnTo>
                      <a:pt x="2560320" y="3243713"/>
                    </a:lnTo>
                    <a:lnTo>
                      <a:pt x="2550694" y="3715351"/>
                    </a:lnTo>
                    <a:lnTo>
                      <a:pt x="2560320" y="3965608"/>
                    </a:lnTo>
                    <a:lnTo>
                      <a:pt x="2387065" y="3984859"/>
                    </a:lnTo>
                    <a:lnTo>
                      <a:pt x="2213810" y="3878981"/>
                    </a:lnTo>
                    <a:lnTo>
                      <a:pt x="2271562" y="3301465"/>
                    </a:lnTo>
                    <a:lnTo>
                      <a:pt x="2242686" y="3022332"/>
                    </a:lnTo>
                    <a:lnTo>
                      <a:pt x="2040555" y="2820202"/>
                    </a:lnTo>
                    <a:lnTo>
                      <a:pt x="1867301" y="2464067"/>
                    </a:lnTo>
                    <a:lnTo>
                      <a:pt x="1819174" y="2406316"/>
                    </a:lnTo>
                    <a:lnTo>
                      <a:pt x="1578543" y="2618071"/>
                    </a:lnTo>
                    <a:lnTo>
                      <a:pt x="1309035" y="2675823"/>
                    </a:lnTo>
                    <a:lnTo>
                      <a:pt x="1049153" y="2675823"/>
                    </a:lnTo>
                    <a:lnTo>
                      <a:pt x="943275" y="2646947"/>
                    </a:lnTo>
                    <a:lnTo>
                      <a:pt x="962526" y="3070459"/>
                    </a:lnTo>
                    <a:lnTo>
                      <a:pt x="943275" y="3311090"/>
                    </a:lnTo>
                    <a:lnTo>
                      <a:pt x="943275" y="3532471"/>
                    </a:lnTo>
                    <a:lnTo>
                      <a:pt x="943275" y="3686476"/>
                    </a:lnTo>
                    <a:lnTo>
                      <a:pt x="924025" y="3984859"/>
                    </a:lnTo>
                    <a:lnTo>
                      <a:pt x="837398" y="4032985"/>
                    </a:lnTo>
                    <a:lnTo>
                      <a:pt x="818147" y="3898231"/>
                    </a:lnTo>
                    <a:lnTo>
                      <a:pt x="750770" y="3561347"/>
                    </a:lnTo>
                    <a:lnTo>
                      <a:pt x="731520" y="3436219"/>
                    </a:lnTo>
                    <a:lnTo>
                      <a:pt x="712269" y="3176337"/>
                    </a:lnTo>
                    <a:lnTo>
                      <a:pt x="731520" y="2983831"/>
                    </a:lnTo>
                    <a:lnTo>
                      <a:pt x="654518" y="2714324"/>
                    </a:lnTo>
                    <a:lnTo>
                      <a:pt x="616016" y="2608446"/>
                    </a:lnTo>
                    <a:lnTo>
                      <a:pt x="519764" y="2637322"/>
                    </a:lnTo>
                    <a:lnTo>
                      <a:pt x="481263" y="2849078"/>
                    </a:lnTo>
                    <a:lnTo>
                      <a:pt x="452387" y="3089709"/>
                    </a:lnTo>
                    <a:lnTo>
                      <a:pt x="423511" y="3330341"/>
                    </a:lnTo>
                    <a:lnTo>
                      <a:pt x="375385" y="3542097"/>
                    </a:lnTo>
                    <a:lnTo>
                      <a:pt x="356134" y="3715351"/>
                    </a:lnTo>
                    <a:lnTo>
                      <a:pt x="336884" y="3946358"/>
                    </a:lnTo>
                    <a:lnTo>
                      <a:pt x="317633" y="4032985"/>
                    </a:lnTo>
                    <a:close/>
                  </a:path>
                </a:pathLst>
              </a:cu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pic>
        <p:nvPicPr>
          <p:cNvPr id="1026" name="Picture 2" descr="http://www.how-to-draw-funny-cartoons.com/image-files/cartoon-computer-3f.gif"/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5200" r="94400">
                        <a14:foregroundMark x1="44000" y1="33200" x2="44000" y2="33200"/>
                        <a14:foregroundMark x1="40000" y1="30400" x2="40000" y2="30400"/>
                        <a14:foregroundMark x1="55200" y1="30400" x2="55200" y2="30400"/>
                        <a14:foregroundMark x1="62400" y1="32000" x2="62400" y2="32000"/>
                        <a14:foregroundMark x1="53600" y1="38400" x2="62400" y2="36000"/>
                        <a14:foregroundMark x1="37600" y1="34400" x2="43600" y2="37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207667"/>
            <a:ext cx="2031333" cy="203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86000"/>
            <a:ext cx="3644926" cy="401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Freeform 77"/>
          <p:cNvSpPr/>
          <p:nvPr/>
        </p:nvSpPr>
        <p:spPr>
          <a:xfrm>
            <a:off x="5925308" y="2450894"/>
            <a:ext cx="2498732" cy="3683295"/>
          </a:xfrm>
          <a:custGeom>
            <a:avLst/>
            <a:gdLst>
              <a:gd name="connsiteX0" fmla="*/ 317633 w 2762450"/>
              <a:gd name="connsiteY0" fmla="*/ 4032985 h 4032985"/>
              <a:gd name="connsiteX1" fmla="*/ 163629 w 2762450"/>
              <a:gd name="connsiteY1" fmla="*/ 4032985 h 4032985"/>
              <a:gd name="connsiteX2" fmla="*/ 192505 w 2762450"/>
              <a:gd name="connsiteY2" fmla="*/ 3108960 h 4032985"/>
              <a:gd name="connsiteX3" fmla="*/ 192505 w 2762450"/>
              <a:gd name="connsiteY3" fmla="*/ 2916455 h 4032985"/>
              <a:gd name="connsiteX4" fmla="*/ 96252 w 2762450"/>
              <a:gd name="connsiteY4" fmla="*/ 2627697 h 4032985"/>
              <a:gd name="connsiteX5" fmla="*/ 48126 w 2762450"/>
              <a:gd name="connsiteY5" fmla="*/ 2271562 h 4032985"/>
              <a:gd name="connsiteX6" fmla="*/ 0 w 2762450"/>
              <a:gd name="connsiteY6" fmla="*/ 1876926 h 4032985"/>
              <a:gd name="connsiteX7" fmla="*/ 67376 w 2762450"/>
              <a:gd name="connsiteY7" fmla="*/ 1597793 h 4032985"/>
              <a:gd name="connsiteX8" fmla="*/ 96252 w 2762450"/>
              <a:gd name="connsiteY8" fmla="*/ 1328286 h 4032985"/>
              <a:gd name="connsiteX9" fmla="*/ 96252 w 2762450"/>
              <a:gd name="connsiteY9" fmla="*/ 1241659 h 4032985"/>
              <a:gd name="connsiteX10" fmla="*/ 77002 w 2762450"/>
              <a:gd name="connsiteY10" fmla="*/ 895149 h 4032985"/>
              <a:gd name="connsiteX11" fmla="*/ 96252 w 2762450"/>
              <a:gd name="connsiteY11" fmla="*/ 635267 h 4032985"/>
              <a:gd name="connsiteX12" fmla="*/ 134753 w 2762450"/>
              <a:gd name="connsiteY12" fmla="*/ 462012 h 4032985"/>
              <a:gd name="connsiteX13" fmla="*/ 173254 w 2762450"/>
              <a:gd name="connsiteY13" fmla="*/ 317633 h 4032985"/>
              <a:gd name="connsiteX14" fmla="*/ 182880 w 2762450"/>
              <a:gd name="connsiteY14" fmla="*/ 57751 h 4032985"/>
              <a:gd name="connsiteX15" fmla="*/ 259882 w 2762450"/>
              <a:gd name="connsiteY15" fmla="*/ 9625 h 4032985"/>
              <a:gd name="connsiteX16" fmla="*/ 308008 w 2762450"/>
              <a:gd name="connsiteY16" fmla="*/ 0 h 4032985"/>
              <a:gd name="connsiteX17" fmla="*/ 327259 w 2762450"/>
              <a:gd name="connsiteY17" fmla="*/ 211756 h 4032985"/>
              <a:gd name="connsiteX18" fmla="*/ 481263 w 2762450"/>
              <a:gd name="connsiteY18" fmla="*/ 173255 h 4032985"/>
              <a:gd name="connsiteX19" fmla="*/ 529389 w 2762450"/>
              <a:gd name="connsiteY19" fmla="*/ 28876 h 4032985"/>
              <a:gd name="connsiteX20" fmla="*/ 596766 w 2762450"/>
              <a:gd name="connsiteY20" fmla="*/ 9625 h 4032985"/>
              <a:gd name="connsiteX21" fmla="*/ 654518 w 2762450"/>
              <a:gd name="connsiteY21" fmla="*/ 125128 h 4032985"/>
              <a:gd name="connsiteX22" fmla="*/ 654518 w 2762450"/>
              <a:gd name="connsiteY22" fmla="*/ 250257 h 4032985"/>
              <a:gd name="connsiteX23" fmla="*/ 635267 w 2762450"/>
              <a:gd name="connsiteY23" fmla="*/ 365760 h 4032985"/>
              <a:gd name="connsiteX24" fmla="*/ 760395 w 2762450"/>
              <a:gd name="connsiteY24" fmla="*/ 548640 h 4032985"/>
              <a:gd name="connsiteX25" fmla="*/ 683393 w 2762450"/>
              <a:gd name="connsiteY25" fmla="*/ 673768 h 4032985"/>
              <a:gd name="connsiteX26" fmla="*/ 808522 w 2762450"/>
              <a:gd name="connsiteY26" fmla="*/ 885524 h 4032985"/>
              <a:gd name="connsiteX27" fmla="*/ 856648 w 2762450"/>
              <a:gd name="connsiteY27" fmla="*/ 1058779 h 4032985"/>
              <a:gd name="connsiteX28" fmla="*/ 856648 w 2762450"/>
              <a:gd name="connsiteY28" fmla="*/ 1164657 h 4032985"/>
              <a:gd name="connsiteX29" fmla="*/ 1010652 w 2762450"/>
              <a:gd name="connsiteY29" fmla="*/ 1251284 h 4032985"/>
              <a:gd name="connsiteX30" fmla="*/ 1299410 w 2762450"/>
              <a:gd name="connsiteY30" fmla="*/ 1337911 h 4032985"/>
              <a:gd name="connsiteX31" fmla="*/ 1722922 w 2762450"/>
              <a:gd name="connsiteY31" fmla="*/ 1164657 h 4032985"/>
              <a:gd name="connsiteX32" fmla="*/ 1953928 w 2762450"/>
              <a:gd name="connsiteY32" fmla="*/ 1126156 h 4032985"/>
              <a:gd name="connsiteX33" fmla="*/ 2358189 w 2762450"/>
              <a:gd name="connsiteY33" fmla="*/ 1145406 h 4032985"/>
              <a:gd name="connsiteX34" fmla="*/ 2646947 w 2762450"/>
              <a:gd name="connsiteY34" fmla="*/ 1289785 h 4032985"/>
              <a:gd name="connsiteX35" fmla="*/ 2762450 w 2762450"/>
              <a:gd name="connsiteY35" fmla="*/ 1645920 h 4032985"/>
              <a:gd name="connsiteX36" fmla="*/ 2733574 w 2762450"/>
              <a:gd name="connsiteY36" fmla="*/ 1819175 h 4032985"/>
              <a:gd name="connsiteX37" fmla="*/ 2675823 w 2762450"/>
              <a:gd name="connsiteY37" fmla="*/ 2146433 h 4032985"/>
              <a:gd name="connsiteX38" fmla="*/ 2608446 w 2762450"/>
              <a:gd name="connsiteY38" fmla="*/ 2560320 h 4032985"/>
              <a:gd name="connsiteX39" fmla="*/ 2560320 w 2762450"/>
              <a:gd name="connsiteY39" fmla="*/ 3243713 h 4032985"/>
              <a:gd name="connsiteX40" fmla="*/ 2550694 w 2762450"/>
              <a:gd name="connsiteY40" fmla="*/ 3715351 h 4032985"/>
              <a:gd name="connsiteX41" fmla="*/ 2560320 w 2762450"/>
              <a:gd name="connsiteY41" fmla="*/ 3965608 h 4032985"/>
              <a:gd name="connsiteX42" fmla="*/ 2387065 w 2762450"/>
              <a:gd name="connsiteY42" fmla="*/ 3984859 h 4032985"/>
              <a:gd name="connsiteX43" fmla="*/ 2213810 w 2762450"/>
              <a:gd name="connsiteY43" fmla="*/ 3878981 h 4032985"/>
              <a:gd name="connsiteX44" fmla="*/ 2271562 w 2762450"/>
              <a:gd name="connsiteY44" fmla="*/ 3301465 h 4032985"/>
              <a:gd name="connsiteX45" fmla="*/ 2242686 w 2762450"/>
              <a:gd name="connsiteY45" fmla="*/ 3022332 h 4032985"/>
              <a:gd name="connsiteX46" fmla="*/ 2040555 w 2762450"/>
              <a:gd name="connsiteY46" fmla="*/ 2820202 h 4032985"/>
              <a:gd name="connsiteX47" fmla="*/ 1867301 w 2762450"/>
              <a:gd name="connsiteY47" fmla="*/ 2464067 h 4032985"/>
              <a:gd name="connsiteX48" fmla="*/ 1819174 w 2762450"/>
              <a:gd name="connsiteY48" fmla="*/ 2406316 h 4032985"/>
              <a:gd name="connsiteX49" fmla="*/ 1578543 w 2762450"/>
              <a:gd name="connsiteY49" fmla="*/ 2618071 h 4032985"/>
              <a:gd name="connsiteX50" fmla="*/ 1309035 w 2762450"/>
              <a:gd name="connsiteY50" fmla="*/ 2675823 h 4032985"/>
              <a:gd name="connsiteX51" fmla="*/ 1049153 w 2762450"/>
              <a:gd name="connsiteY51" fmla="*/ 2675823 h 4032985"/>
              <a:gd name="connsiteX52" fmla="*/ 943275 w 2762450"/>
              <a:gd name="connsiteY52" fmla="*/ 2646947 h 4032985"/>
              <a:gd name="connsiteX53" fmla="*/ 962526 w 2762450"/>
              <a:gd name="connsiteY53" fmla="*/ 3070459 h 4032985"/>
              <a:gd name="connsiteX54" fmla="*/ 943275 w 2762450"/>
              <a:gd name="connsiteY54" fmla="*/ 3311090 h 4032985"/>
              <a:gd name="connsiteX55" fmla="*/ 943275 w 2762450"/>
              <a:gd name="connsiteY55" fmla="*/ 3532471 h 4032985"/>
              <a:gd name="connsiteX56" fmla="*/ 943275 w 2762450"/>
              <a:gd name="connsiteY56" fmla="*/ 3686476 h 4032985"/>
              <a:gd name="connsiteX57" fmla="*/ 924025 w 2762450"/>
              <a:gd name="connsiteY57" fmla="*/ 3984859 h 4032985"/>
              <a:gd name="connsiteX58" fmla="*/ 837398 w 2762450"/>
              <a:gd name="connsiteY58" fmla="*/ 4032985 h 4032985"/>
              <a:gd name="connsiteX59" fmla="*/ 818147 w 2762450"/>
              <a:gd name="connsiteY59" fmla="*/ 3898231 h 4032985"/>
              <a:gd name="connsiteX60" fmla="*/ 750770 w 2762450"/>
              <a:gd name="connsiteY60" fmla="*/ 3561347 h 4032985"/>
              <a:gd name="connsiteX61" fmla="*/ 731520 w 2762450"/>
              <a:gd name="connsiteY61" fmla="*/ 3436219 h 4032985"/>
              <a:gd name="connsiteX62" fmla="*/ 712269 w 2762450"/>
              <a:gd name="connsiteY62" fmla="*/ 3176337 h 4032985"/>
              <a:gd name="connsiteX63" fmla="*/ 731520 w 2762450"/>
              <a:gd name="connsiteY63" fmla="*/ 2983831 h 4032985"/>
              <a:gd name="connsiteX64" fmla="*/ 654518 w 2762450"/>
              <a:gd name="connsiteY64" fmla="*/ 2714324 h 4032985"/>
              <a:gd name="connsiteX65" fmla="*/ 616016 w 2762450"/>
              <a:gd name="connsiteY65" fmla="*/ 2608446 h 4032985"/>
              <a:gd name="connsiteX66" fmla="*/ 519764 w 2762450"/>
              <a:gd name="connsiteY66" fmla="*/ 2637322 h 4032985"/>
              <a:gd name="connsiteX67" fmla="*/ 481263 w 2762450"/>
              <a:gd name="connsiteY67" fmla="*/ 2849078 h 4032985"/>
              <a:gd name="connsiteX68" fmla="*/ 452387 w 2762450"/>
              <a:gd name="connsiteY68" fmla="*/ 3089709 h 4032985"/>
              <a:gd name="connsiteX69" fmla="*/ 423511 w 2762450"/>
              <a:gd name="connsiteY69" fmla="*/ 3330341 h 4032985"/>
              <a:gd name="connsiteX70" fmla="*/ 375385 w 2762450"/>
              <a:gd name="connsiteY70" fmla="*/ 3542097 h 4032985"/>
              <a:gd name="connsiteX71" fmla="*/ 356134 w 2762450"/>
              <a:gd name="connsiteY71" fmla="*/ 3715351 h 4032985"/>
              <a:gd name="connsiteX72" fmla="*/ 336884 w 2762450"/>
              <a:gd name="connsiteY72" fmla="*/ 3946358 h 4032985"/>
              <a:gd name="connsiteX73" fmla="*/ 317633 w 2762450"/>
              <a:gd name="connsiteY73" fmla="*/ 4032985 h 4032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762450" h="4032985">
                <a:moveTo>
                  <a:pt x="317633" y="4032985"/>
                </a:moveTo>
                <a:lnTo>
                  <a:pt x="163629" y="4032985"/>
                </a:lnTo>
                <a:lnTo>
                  <a:pt x="192505" y="3108960"/>
                </a:lnTo>
                <a:lnTo>
                  <a:pt x="192505" y="2916455"/>
                </a:lnTo>
                <a:lnTo>
                  <a:pt x="96252" y="2627697"/>
                </a:lnTo>
                <a:lnTo>
                  <a:pt x="48126" y="2271562"/>
                </a:lnTo>
                <a:lnTo>
                  <a:pt x="0" y="1876926"/>
                </a:lnTo>
                <a:lnTo>
                  <a:pt x="67376" y="1597793"/>
                </a:lnTo>
                <a:lnTo>
                  <a:pt x="96252" y="1328286"/>
                </a:lnTo>
                <a:lnTo>
                  <a:pt x="96252" y="1241659"/>
                </a:lnTo>
                <a:lnTo>
                  <a:pt x="77002" y="895149"/>
                </a:lnTo>
                <a:lnTo>
                  <a:pt x="96252" y="635267"/>
                </a:lnTo>
                <a:lnTo>
                  <a:pt x="134753" y="462012"/>
                </a:lnTo>
                <a:lnTo>
                  <a:pt x="173254" y="317633"/>
                </a:lnTo>
                <a:lnTo>
                  <a:pt x="182880" y="57751"/>
                </a:lnTo>
                <a:lnTo>
                  <a:pt x="259882" y="9625"/>
                </a:lnTo>
                <a:lnTo>
                  <a:pt x="308008" y="0"/>
                </a:lnTo>
                <a:lnTo>
                  <a:pt x="327259" y="211756"/>
                </a:lnTo>
                <a:lnTo>
                  <a:pt x="481263" y="173255"/>
                </a:lnTo>
                <a:lnTo>
                  <a:pt x="529389" y="28876"/>
                </a:lnTo>
                <a:lnTo>
                  <a:pt x="596766" y="9625"/>
                </a:lnTo>
                <a:lnTo>
                  <a:pt x="654518" y="125128"/>
                </a:lnTo>
                <a:lnTo>
                  <a:pt x="654518" y="250257"/>
                </a:lnTo>
                <a:lnTo>
                  <a:pt x="635267" y="365760"/>
                </a:lnTo>
                <a:lnTo>
                  <a:pt x="760395" y="548640"/>
                </a:lnTo>
                <a:lnTo>
                  <a:pt x="683393" y="673768"/>
                </a:lnTo>
                <a:lnTo>
                  <a:pt x="808522" y="885524"/>
                </a:lnTo>
                <a:lnTo>
                  <a:pt x="856648" y="1058779"/>
                </a:lnTo>
                <a:lnTo>
                  <a:pt x="856648" y="1164657"/>
                </a:lnTo>
                <a:lnTo>
                  <a:pt x="1010652" y="1251284"/>
                </a:lnTo>
                <a:lnTo>
                  <a:pt x="1299410" y="1337911"/>
                </a:lnTo>
                <a:lnTo>
                  <a:pt x="1722922" y="1164657"/>
                </a:lnTo>
                <a:lnTo>
                  <a:pt x="1953928" y="1126156"/>
                </a:lnTo>
                <a:lnTo>
                  <a:pt x="2358189" y="1145406"/>
                </a:lnTo>
                <a:lnTo>
                  <a:pt x="2646947" y="1289785"/>
                </a:lnTo>
                <a:lnTo>
                  <a:pt x="2762450" y="1645920"/>
                </a:lnTo>
                <a:lnTo>
                  <a:pt x="2733574" y="1819175"/>
                </a:lnTo>
                <a:lnTo>
                  <a:pt x="2675823" y="2146433"/>
                </a:lnTo>
                <a:lnTo>
                  <a:pt x="2608446" y="2560320"/>
                </a:lnTo>
                <a:lnTo>
                  <a:pt x="2560320" y="3243713"/>
                </a:lnTo>
                <a:lnTo>
                  <a:pt x="2550694" y="3715351"/>
                </a:lnTo>
                <a:lnTo>
                  <a:pt x="2560320" y="3965608"/>
                </a:lnTo>
                <a:lnTo>
                  <a:pt x="2387065" y="3984859"/>
                </a:lnTo>
                <a:lnTo>
                  <a:pt x="2213810" y="3878981"/>
                </a:lnTo>
                <a:lnTo>
                  <a:pt x="2271562" y="3301465"/>
                </a:lnTo>
                <a:lnTo>
                  <a:pt x="2242686" y="3022332"/>
                </a:lnTo>
                <a:lnTo>
                  <a:pt x="2040555" y="2820202"/>
                </a:lnTo>
                <a:lnTo>
                  <a:pt x="1867301" y="2464067"/>
                </a:lnTo>
                <a:lnTo>
                  <a:pt x="1819174" y="2406316"/>
                </a:lnTo>
                <a:lnTo>
                  <a:pt x="1578543" y="2618071"/>
                </a:lnTo>
                <a:lnTo>
                  <a:pt x="1309035" y="2675823"/>
                </a:lnTo>
                <a:lnTo>
                  <a:pt x="1049153" y="2675823"/>
                </a:lnTo>
                <a:lnTo>
                  <a:pt x="943275" y="2646947"/>
                </a:lnTo>
                <a:lnTo>
                  <a:pt x="962526" y="3070459"/>
                </a:lnTo>
                <a:lnTo>
                  <a:pt x="943275" y="3311090"/>
                </a:lnTo>
                <a:lnTo>
                  <a:pt x="943275" y="3532471"/>
                </a:lnTo>
                <a:lnTo>
                  <a:pt x="943275" y="3686476"/>
                </a:lnTo>
                <a:lnTo>
                  <a:pt x="924025" y="3984859"/>
                </a:lnTo>
                <a:lnTo>
                  <a:pt x="837398" y="4032985"/>
                </a:lnTo>
                <a:lnTo>
                  <a:pt x="818147" y="3898231"/>
                </a:lnTo>
                <a:lnTo>
                  <a:pt x="750770" y="3561347"/>
                </a:lnTo>
                <a:lnTo>
                  <a:pt x="731520" y="3436219"/>
                </a:lnTo>
                <a:lnTo>
                  <a:pt x="712269" y="3176337"/>
                </a:lnTo>
                <a:lnTo>
                  <a:pt x="731520" y="2983831"/>
                </a:lnTo>
                <a:lnTo>
                  <a:pt x="654518" y="2714324"/>
                </a:lnTo>
                <a:lnTo>
                  <a:pt x="616016" y="2608446"/>
                </a:lnTo>
                <a:lnTo>
                  <a:pt x="519764" y="2637322"/>
                </a:lnTo>
                <a:lnTo>
                  <a:pt x="481263" y="2849078"/>
                </a:lnTo>
                <a:lnTo>
                  <a:pt x="452387" y="3089709"/>
                </a:lnTo>
                <a:lnTo>
                  <a:pt x="423511" y="3330341"/>
                </a:lnTo>
                <a:lnTo>
                  <a:pt x="375385" y="3542097"/>
                </a:lnTo>
                <a:lnTo>
                  <a:pt x="356134" y="3715351"/>
                </a:lnTo>
                <a:lnTo>
                  <a:pt x="336884" y="3946358"/>
                </a:lnTo>
                <a:lnTo>
                  <a:pt x="317633" y="4032985"/>
                </a:lnTo>
                <a:close/>
              </a:path>
            </a:pathLst>
          </a:cu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9" name="Straight Connector 78"/>
          <p:cNvCxnSpPr/>
          <p:nvPr/>
        </p:nvCxnSpPr>
        <p:spPr>
          <a:xfrm>
            <a:off x="5445328" y="2450894"/>
            <a:ext cx="1378511" cy="0"/>
          </a:xfrm>
          <a:prstGeom prst="line">
            <a:avLst/>
          </a:prstGeom>
          <a:ln w="57150">
            <a:solidFill>
              <a:srgbClr val="00642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481856" y="6177516"/>
            <a:ext cx="1378511" cy="0"/>
          </a:xfrm>
          <a:prstGeom prst="line">
            <a:avLst/>
          </a:prstGeom>
          <a:ln w="57150">
            <a:solidFill>
              <a:srgbClr val="00642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604640" y="2512600"/>
            <a:ext cx="0" cy="3659601"/>
          </a:xfrm>
          <a:prstGeom prst="line">
            <a:avLst/>
          </a:prstGeom>
          <a:ln w="57150">
            <a:solidFill>
              <a:srgbClr val="00642D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76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lvl="0" algn="l">
              <a:defRPr/>
            </a:pP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Analysis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, </a:t>
            </a:r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  <a:ea typeface="+mn-ea"/>
                <a:cs typeface="+mn-cs"/>
              </a:rPr>
              <a:t>Segmentation 1</a:t>
            </a:r>
            <a: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0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Motivations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67020" y="1143000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GB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2" y="1295400"/>
            <a:ext cx="475297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4" y="1123507"/>
            <a:ext cx="7961791" cy="5165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990600"/>
            <a:ext cx="838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25" y="1285875"/>
            <a:ext cx="9414249" cy="3506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124" y="1295399"/>
            <a:ext cx="9414248" cy="3497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135125" y="4561790"/>
            <a:ext cx="304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>
                <a:solidFill>
                  <a:schemeClr val="bg1"/>
                </a:solidFill>
              </a:rPr>
              <a:t>Image source: </a:t>
            </a:r>
            <a:r>
              <a:rPr lang="en-GB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Carine </a:t>
            </a:r>
            <a:r>
              <a:rPr lang="en-GB" sz="9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Stapel</a:t>
            </a:r>
            <a:r>
              <a:rPr lang="en-GB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 (</a:t>
            </a:r>
            <a:r>
              <a:rPr lang="en-GB" sz="900" dirty="0" err="1" smtClean="0">
                <a:solidFill>
                  <a:schemeClr val="bg1"/>
                </a:solidFill>
                <a:sym typeface="Wingdings" panose="05000000000000000000" pitchFamily="2" charset="2"/>
              </a:rPr>
              <a:t>Vastenhouw</a:t>
            </a:r>
            <a:r>
              <a:rPr lang="en-GB" sz="900" dirty="0" smtClean="0">
                <a:solidFill>
                  <a:schemeClr val="bg1"/>
                </a:solidFill>
                <a:sym typeface="Wingdings" panose="05000000000000000000" pitchFamily="2" charset="2"/>
              </a:rPr>
              <a:t> lab, MPI-CBG)</a:t>
            </a:r>
            <a:endParaRPr lang="en-GB" sz="900" dirty="0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6012" y="5105400"/>
            <a:ext cx="3405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/>
              <a:buChar char="à"/>
            </a:pP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Objectivity</a:t>
            </a:r>
          </a:p>
          <a:p>
            <a:pPr marL="285750" indent="-285750">
              <a:buFont typeface="Wingdings"/>
              <a:buChar char="à"/>
            </a:pP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Reproducibility</a:t>
            </a:r>
          </a:p>
          <a:p>
            <a:pPr marL="285750" indent="-285750">
              <a:buFont typeface="Wingdings"/>
              <a:buChar char="à"/>
            </a:pP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</a:rPr>
              <a:t>Throughput</a:t>
            </a:r>
          </a:p>
        </p:txBody>
      </p:sp>
    </p:spTree>
    <p:extLst>
      <p:ext uri="{BB962C8B-B14F-4D97-AF65-F5344CB8AC3E}">
        <p14:creationId xmlns:p14="http://schemas.microsoft.com/office/powerpoint/2010/main" val="27176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1" cy="6857999"/>
            <a:chOff x="2313621" y="1965899"/>
            <a:chExt cx="4861602" cy="4061998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3621" y="1965899"/>
              <a:ext cx="4861602" cy="4061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2761074" y="3581400"/>
              <a:ext cx="3966706" cy="7838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8000" b="1" dirty="0" smtClean="0">
                  <a:solidFill>
                    <a:schemeClr val="bg1"/>
                  </a:solidFill>
                </a:rPr>
                <a:t>Counting Objects</a:t>
              </a:r>
              <a:endParaRPr lang="en-GB" sz="8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A useful metaphor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982" y="2817212"/>
            <a:ext cx="3645229" cy="298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457650" y="1755724"/>
            <a:ext cx="4400350" cy="47974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914400" y="112389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Image is a landscape of hills and valleys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58" y="3291160"/>
            <a:ext cx="3650082" cy="2960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94" y="3017873"/>
            <a:ext cx="4274164" cy="3475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2457649" y="1748373"/>
            <a:ext cx="4400351" cy="4804827"/>
            <a:chOff x="294291" y="1144090"/>
            <a:chExt cx="4400351" cy="4804827"/>
          </a:xfrm>
        </p:grpSpPr>
        <p:sp>
          <p:nvSpPr>
            <p:cNvPr id="18" name="Rectangle 17"/>
            <p:cNvSpPr/>
            <p:nvPr/>
          </p:nvSpPr>
          <p:spPr>
            <a:xfrm>
              <a:off x="297836" y="1144090"/>
              <a:ext cx="4396806" cy="480482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91" y="1752600"/>
              <a:ext cx="4340139" cy="3903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2461194" y="1755723"/>
            <a:ext cx="4396806" cy="4797475"/>
            <a:chOff x="221636" y="1151440"/>
            <a:chExt cx="4396806" cy="4797475"/>
          </a:xfrm>
        </p:grpSpPr>
        <p:sp>
          <p:nvSpPr>
            <p:cNvPr id="21" name="Rectangle 20"/>
            <p:cNvSpPr/>
            <p:nvPr/>
          </p:nvSpPr>
          <p:spPr>
            <a:xfrm>
              <a:off x="221636" y="1151440"/>
              <a:ext cx="4396806" cy="47974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8" y="1285186"/>
              <a:ext cx="4232446" cy="442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194" y="2562755"/>
            <a:ext cx="4396806" cy="359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51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Maxima of intensity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/>
            <a:r>
              <a:rPr lang="en-US" sz="20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</a:t>
            </a:r>
            <a:r>
              <a:rPr lang="en-US" sz="2000" dirty="0" smtClean="0">
                <a:solidFill>
                  <a:srgbClr val="1F497D">
                    <a:lumMod val="60000"/>
                    <a:lumOff val="40000"/>
                  </a:srgbClr>
                </a:solidFill>
              </a:rPr>
              <a:t>1</a:t>
            </a:r>
            <a:endParaRPr lang="en-US" sz="2000" dirty="0">
              <a:solidFill>
                <a:srgbClr val="1F497D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42422" y="5877783"/>
            <a:ext cx="6563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800"/>
              </a:spcBef>
            </a:pPr>
            <a:r>
              <a:rPr lang="en-GB" sz="24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 </a:t>
            </a:r>
            <a:r>
              <a:rPr lang="en-GB" sz="28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As many object as maxima of intensity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01039"/>
            <a:ext cx="3813579" cy="309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4724400" y="2401039"/>
            <a:ext cx="3898868" cy="3093163"/>
            <a:chOff x="221636" y="1151440"/>
            <a:chExt cx="4396806" cy="4797475"/>
          </a:xfrm>
        </p:grpSpPr>
        <p:sp>
          <p:nvSpPr>
            <p:cNvPr id="21" name="Rectangle 20"/>
            <p:cNvSpPr/>
            <p:nvPr/>
          </p:nvSpPr>
          <p:spPr>
            <a:xfrm>
              <a:off x="221636" y="1151440"/>
              <a:ext cx="4396806" cy="479747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178" y="1285186"/>
              <a:ext cx="4232446" cy="4429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163318" y="2951239"/>
            <a:ext cx="3089601" cy="1778939"/>
            <a:chOff x="5163318" y="2951239"/>
            <a:chExt cx="3089601" cy="1778939"/>
          </a:xfrm>
        </p:grpSpPr>
        <p:sp>
          <p:nvSpPr>
            <p:cNvPr id="3" name="Oval 2"/>
            <p:cNvSpPr/>
            <p:nvPr/>
          </p:nvSpPr>
          <p:spPr>
            <a:xfrm>
              <a:off x="5556958" y="3110341"/>
              <a:ext cx="120530" cy="1095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/>
            <p:cNvSpPr/>
            <p:nvPr/>
          </p:nvSpPr>
          <p:spPr>
            <a:xfrm>
              <a:off x="5163318" y="325890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/>
            <p:cNvSpPr/>
            <p:nvPr/>
          </p:nvSpPr>
          <p:spPr>
            <a:xfrm>
              <a:off x="5198258" y="39731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/>
            <p:cNvSpPr/>
            <p:nvPr/>
          </p:nvSpPr>
          <p:spPr>
            <a:xfrm>
              <a:off x="5315718" y="412550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/>
            <p:cNvSpPr/>
            <p:nvPr/>
          </p:nvSpPr>
          <p:spPr>
            <a:xfrm>
              <a:off x="5617223" y="372681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/>
            <p:cNvSpPr/>
            <p:nvPr/>
          </p:nvSpPr>
          <p:spPr>
            <a:xfrm>
              <a:off x="5864149" y="3860583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/>
            <p:cNvSpPr/>
            <p:nvPr/>
          </p:nvSpPr>
          <p:spPr>
            <a:xfrm>
              <a:off x="6289569" y="295123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/>
            <p:cNvSpPr/>
            <p:nvPr/>
          </p:nvSpPr>
          <p:spPr>
            <a:xfrm>
              <a:off x="6611230" y="2990242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/>
            <p:cNvSpPr/>
            <p:nvPr/>
          </p:nvSpPr>
          <p:spPr>
            <a:xfrm>
              <a:off x="6673834" y="337230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/>
            <p:cNvSpPr/>
            <p:nvPr/>
          </p:nvSpPr>
          <p:spPr>
            <a:xfrm>
              <a:off x="6151703" y="4278756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/>
            <p:cNvSpPr/>
            <p:nvPr/>
          </p:nvSpPr>
          <p:spPr>
            <a:xfrm>
              <a:off x="6007129" y="4616781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/>
            <p:cNvSpPr/>
            <p:nvPr/>
          </p:nvSpPr>
          <p:spPr>
            <a:xfrm>
              <a:off x="6777028" y="439901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/>
            <p:cNvSpPr/>
            <p:nvPr/>
          </p:nvSpPr>
          <p:spPr>
            <a:xfrm>
              <a:off x="7045624" y="4213389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/>
            <p:cNvSpPr/>
            <p:nvPr/>
          </p:nvSpPr>
          <p:spPr>
            <a:xfrm>
              <a:off x="7198024" y="45033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7762120" y="3803884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>
              <a:off x="8010327" y="407316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>
              <a:off x="8132389" y="4160557"/>
              <a:ext cx="120530" cy="11339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07783" y="2602713"/>
            <a:ext cx="3605099" cy="2701319"/>
            <a:chOff x="607783" y="2602713"/>
            <a:chExt cx="3605099" cy="2701319"/>
          </a:xfrm>
        </p:grpSpPr>
        <p:grpSp>
          <p:nvGrpSpPr>
            <p:cNvPr id="40" name="Group 39"/>
            <p:cNvGrpSpPr/>
            <p:nvPr/>
          </p:nvGrpSpPr>
          <p:grpSpPr>
            <a:xfrm>
              <a:off x="607783" y="2602713"/>
              <a:ext cx="3605099" cy="2701319"/>
              <a:chOff x="4958371" y="2452643"/>
              <a:chExt cx="3605098" cy="2394822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5426354" y="2452643"/>
                <a:ext cx="120530" cy="10956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027262" y="2977683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958371" y="407645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5147792" y="429326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5548332" y="336465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576581" y="360637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365005" y="28054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6786056" y="2643824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40316" y="346082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46864" y="4338722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007129" y="4616781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305824" y="473017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928570" y="4160557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7448190" y="4225325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8020913" y="4041840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8281298" y="4452119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442939" y="4734068"/>
                <a:ext cx="120530" cy="1133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8" name="Oval 57"/>
            <p:cNvSpPr/>
            <p:nvPr/>
          </p:nvSpPr>
          <p:spPr>
            <a:xfrm>
              <a:off x="1889577" y="3998980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/>
            <p:cNvSpPr/>
            <p:nvPr/>
          </p:nvSpPr>
          <p:spPr>
            <a:xfrm>
              <a:off x="2899700" y="4108257"/>
              <a:ext cx="120530" cy="12791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235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BG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4" y="71552"/>
            <a:ext cx="1990953" cy="822871"/>
          </a:xfrm>
          <a:prstGeom prst="rect">
            <a:avLst/>
          </a:prstGeom>
        </p:spPr>
      </p:pic>
      <p:sp>
        <p:nvSpPr>
          <p:cNvPr id="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8579" y="116632"/>
            <a:ext cx="6983941" cy="838200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2200" dirty="0">
                <a:solidFill>
                  <a:srgbClr val="1F497D">
                    <a:lumMod val="60000"/>
                    <a:lumOff val="40000"/>
                  </a:srgbClr>
                </a:solidFill>
              </a:rPr>
              <a:t>Image Analysis, Segmentation 1</a:t>
            </a:r>
            <a:r>
              <a:rPr lang="en-GB" sz="2200" b="1" dirty="0">
                <a:solidFill>
                  <a:srgbClr val="1F497D">
                    <a:lumMod val="60000"/>
                    <a:lumOff val="40000"/>
                  </a:srgbClr>
                </a:solidFill>
              </a:rPr>
              <a:t/>
            </a:r>
            <a:br>
              <a:rPr lang="en-GB" sz="2200" b="1" dirty="0">
                <a:solidFill>
                  <a:srgbClr val="1F497D">
                    <a:lumMod val="60000"/>
                    <a:lumOff val="40000"/>
                  </a:srgbClr>
                </a:solidFill>
              </a:rPr>
            </a:br>
            <a:r>
              <a:rPr lang="en-GB" b="1" dirty="0" smtClean="0">
                <a:solidFill>
                  <a:schemeClr val="tx2">
                    <a:lumMod val="75000"/>
                  </a:schemeClr>
                </a:solidFill>
              </a:rPr>
              <a:t>Count object in Fiji</a:t>
            </a:r>
            <a:endParaRPr lang="en-US" b="1" i="1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47" y="2314504"/>
            <a:ext cx="2437095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80" y="4625644"/>
            <a:ext cx="1443038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223548"/>
            <a:ext cx="2438400" cy="311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002656" y="3539067"/>
            <a:ext cx="753375" cy="484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141" y="4176031"/>
            <a:ext cx="1324349" cy="156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838200" y="1123890"/>
            <a:ext cx="541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Menu process&gt;find maxima …</a:t>
            </a:r>
            <a:endParaRPr lang="en-GB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1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16486</TotalTime>
  <Words>2308</Words>
  <Application>Microsoft Office PowerPoint</Application>
  <PresentationFormat>On-screen Show (4:3)</PresentationFormat>
  <Paragraphs>396</Paragraphs>
  <Slides>38</Slides>
  <Notes>28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Introduction to image Analysis</vt:lpstr>
      <vt:lpstr>Overview</vt:lpstr>
      <vt:lpstr>Image Analysis, Segmentation 1 Segmentation</vt:lpstr>
      <vt:lpstr>Image Analysis, Segmentation 1 Representation</vt:lpstr>
      <vt:lpstr>Image Analysis, Segmentation 1 Motivations</vt:lpstr>
      <vt:lpstr>PowerPoint Presentation</vt:lpstr>
      <vt:lpstr>A useful metaphor</vt:lpstr>
      <vt:lpstr>Maxima of intensity</vt:lpstr>
      <vt:lpstr>Image Analysis, Segmentation 1 Count object in Fiji</vt:lpstr>
      <vt:lpstr>PowerPoint Presentation</vt:lpstr>
      <vt:lpstr>Thresholding</vt:lpstr>
      <vt:lpstr>Thresholding</vt:lpstr>
      <vt:lpstr>Thresholding</vt:lpstr>
      <vt:lpstr>Thresholding in Fiji</vt:lpstr>
      <vt:lpstr>Thresholding tool</vt:lpstr>
      <vt:lpstr>Connected Component labeling (CCL)</vt:lpstr>
      <vt:lpstr>The Particle analyzer</vt:lpstr>
      <vt:lpstr>PowerPoint Presentation</vt:lpstr>
      <vt:lpstr>H-Maxima</vt:lpstr>
      <vt:lpstr>H-Maxima</vt:lpstr>
      <vt:lpstr>Image Analysis, Segmentation 1 Spot detection</vt:lpstr>
      <vt:lpstr>Typical pipeline</vt:lpstr>
      <vt:lpstr>Prepare thresholding</vt:lpstr>
      <vt:lpstr>Spatial Filters</vt:lpstr>
      <vt:lpstr>Spatial Filters</vt:lpstr>
      <vt:lpstr>Spatial Filters</vt:lpstr>
      <vt:lpstr>Denoising: Gaussian blur</vt:lpstr>
      <vt:lpstr>Denoising: Gaussian Blur</vt:lpstr>
      <vt:lpstr>Subtract background</vt:lpstr>
      <vt:lpstr>Subtract background</vt:lpstr>
      <vt:lpstr>Subtract background</vt:lpstr>
      <vt:lpstr>Mask processing </vt:lpstr>
      <vt:lpstr>Binary watershed</vt:lpstr>
      <vt:lpstr>Binary Watershed</vt:lpstr>
      <vt:lpstr>Image Analysis, Segmentation 1 Take home message</vt:lpstr>
      <vt:lpstr>PowerPoint Presentation</vt:lpstr>
      <vt:lpstr>Exercise</vt:lpstr>
      <vt:lpstr>Image Analysis, Segmentation 1 Exercise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Analysis</dc:title>
  <dc:creator>mpiadmin</dc:creator>
  <cp:lastModifiedBy>mpiadmin</cp:lastModifiedBy>
  <cp:revision>151</cp:revision>
  <dcterms:created xsi:type="dcterms:W3CDTF">2016-09-22T08:24:33Z</dcterms:created>
  <dcterms:modified xsi:type="dcterms:W3CDTF">2017-11-29T11:21:24Z</dcterms:modified>
</cp:coreProperties>
</file>